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46"/>
  </p:notesMasterIdLst>
  <p:handoutMasterIdLst>
    <p:handoutMasterId r:id="rId47"/>
  </p:handoutMasterIdLst>
  <p:sldIdLst>
    <p:sldId id="879" r:id="rId2"/>
    <p:sldId id="883" r:id="rId3"/>
    <p:sldId id="882" r:id="rId4"/>
    <p:sldId id="926" r:id="rId5"/>
    <p:sldId id="993" r:id="rId6"/>
    <p:sldId id="916" r:id="rId7"/>
    <p:sldId id="914" r:id="rId8"/>
    <p:sldId id="918" r:id="rId9"/>
    <p:sldId id="930" r:id="rId10"/>
    <p:sldId id="932" r:id="rId11"/>
    <p:sldId id="1023" r:id="rId12"/>
    <p:sldId id="1037" r:id="rId13"/>
    <p:sldId id="1022" r:id="rId14"/>
    <p:sldId id="1016" r:id="rId15"/>
    <p:sldId id="1017" r:id="rId16"/>
    <p:sldId id="1018" r:id="rId17"/>
    <p:sldId id="1019" r:id="rId18"/>
    <p:sldId id="1021" r:id="rId19"/>
    <p:sldId id="1020" r:id="rId20"/>
    <p:sldId id="1025" r:id="rId21"/>
    <p:sldId id="1031" r:id="rId22"/>
    <p:sldId id="1036" r:id="rId23"/>
    <p:sldId id="1035" r:id="rId24"/>
    <p:sldId id="1032" r:id="rId25"/>
    <p:sldId id="1033" r:id="rId26"/>
    <p:sldId id="938" r:id="rId27"/>
    <p:sldId id="994" r:id="rId28"/>
    <p:sldId id="982" r:id="rId29"/>
    <p:sldId id="998" r:id="rId30"/>
    <p:sldId id="983" r:id="rId31"/>
    <p:sldId id="999" r:id="rId32"/>
    <p:sldId id="1030" r:id="rId33"/>
    <p:sldId id="984" r:id="rId34"/>
    <p:sldId id="1001" r:id="rId35"/>
    <p:sldId id="987" r:id="rId36"/>
    <p:sldId id="1002" r:id="rId37"/>
    <p:sldId id="1028" r:id="rId38"/>
    <p:sldId id="1029" r:id="rId39"/>
    <p:sldId id="988" r:id="rId40"/>
    <p:sldId id="1012" r:id="rId41"/>
    <p:sldId id="989" r:id="rId42"/>
    <p:sldId id="1011" r:id="rId43"/>
    <p:sldId id="1027" r:id="rId44"/>
    <p:sldId id="997" r:id="rId45"/>
  </p:sldIdLst>
  <p:sldSz cx="9144000" cy="6858000" type="screen4x3"/>
  <p:notesSz cx="9928225" cy="66690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00FF"/>
    <a:srgbClr val="000099"/>
    <a:srgbClr val="154F43"/>
    <a:srgbClr val="800000"/>
    <a:srgbClr val="B86E00"/>
    <a:srgbClr val="F9E0AD"/>
    <a:srgbClr val="F6CF82"/>
    <a:srgbClr val="BED9A3"/>
    <a:srgbClr val="1C8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2951" autoAdjust="0"/>
  </p:normalViewPr>
  <p:slideViewPr>
    <p:cSldViewPr>
      <p:cViewPr>
        <p:scale>
          <a:sx n="100" d="100"/>
          <a:sy n="100" d="100"/>
        </p:scale>
        <p:origin x="-12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84"/>
      </p:cViewPr>
      <p:guideLst>
        <p:guide orient="horz" pos="210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206" cy="333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655" y="0"/>
            <a:ext cx="4301206" cy="333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C5E1F-B5A2-4CC4-813C-5AE9DC692BF6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34247"/>
            <a:ext cx="4301206" cy="333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655" y="6334247"/>
            <a:ext cx="4301206" cy="333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9967E-A044-43DD-9DA3-49ADAC12D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40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206" cy="3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655" y="0"/>
            <a:ext cx="4301206" cy="3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7238" y="500063"/>
            <a:ext cx="3333750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6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586" y="3168191"/>
            <a:ext cx="7943053" cy="300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247"/>
            <a:ext cx="4301206" cy="3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6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655" y="6334247"/>
            <a:ext cx="4301206" cy="3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9E1284-8E48-4F30-8367-C8EA49703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E1284-8E48-4F30-8367-C8EA4970331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9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C554EE-00AD-469D-B7F4-C2F7AC3C203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05DE1-B395-481F-A4AC-E836C6E363E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7B941-BC76-4AFA-A62F-FC8EE866876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E1284-8E48-4F30-8367-C8EA4970331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1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книге листая страницы истории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E1284-8E48-4F30-8367-C8EA4970331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2805A-8DF3-40D1-8DE8-10D3CCBDB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242198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D1E4E-65FB-42AB-B9AD-0074A5B1F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86712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9A27B-AFCF-4DC0-8334-57113568F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17956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008B9-153D-465D-9E0C-85D6DDD46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4853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CB1F5-E270-4F39-9584-9FE2313B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54746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C2C7-306D-4FC2-8D04-54E330F14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8839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5F6650-8BCF-4122-8F75-603E4802E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0B07-9A23-456D-AD9E-B985E72A6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617003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FEBE9-388F-4329-86D6-CC18C1C5C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93191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C82DD-F922-4A3D-8E01-7A54BB2CE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53034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BB37D-8926-493C-AF76-811678E91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6442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8D28-5D75-405F-A416-130F07266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5216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FEADE-6AB8-454D-96F3-1DD89E35D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98083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EBAD4-5A0D-41C2-82CF-0380901D8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32426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2595-8E95-4AC8-B739-AADE4FEDB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907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7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2D50B49-DEFB-4592-935A-46151B2E4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</p:sldLayoutIdLst>
  <p:transition spd="med"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iff"/><Relationship Id="rId5" Type="http://schemas.microsoft.com/office/2007/relationships/hdphoto" Target="../media/hdphoto4.wdp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5" Type="http://schemas.openxmlformats.org/officeDocument/2006/relationships/image" Target="../media/image14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Relationship Id="rId14" Type="http://schemas.openxmlformats.org/officeDocument/2006/relationships/image" Target="../media/image1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.jpe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5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jpeg"/><Relationship Id="rId3" Type="http://schemas.openxmlformats.org/officeDocument/2006/relationships/image" Target="../media/image161.pn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5" Type="http://schemas.openxmlformats.org/officeDocument/2006/relationships/image" Target="../media/image172.jpeg"/><Relationship Id="rId10" Type="http://schemas.openxmlformats.org/officeDocument/2006/relationships/image" Target="../media/image167.jpeg"/><Relationship Id="rId4" Type="http://schemas.microsoft.com/office/2007/relationships/hdphoto" Target="../media/hdphoto6.wdp"/><Relationship Id="rId9" Type="http://schemas.openxmlformats.org/officeDocument/2006/relationships/image" Target="../media/image166.png"/><Relationship Id="rId14" Type="http://schemas.openxmlformats.org/officeDocument/2006/relationships/image" Target="../media/image1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gau.ru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1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emf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 descr="стар корп 2"/>
          <p:cNvSpPr>
            <a:spLocks noChangeArrowheads="1"/>
          </p:cNvSpPr>
          <p:nvPr/>
        </p:nvSpPr>
        <p:spPr bwMode="auto">
          <a:xfrm>
            <a:off x="11134" y="14622"/>
            <a:ext cx="9132866" cy="684337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903" y="4529463"/>
            <a:ext cx="9140782" cy="113178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ИСТОРИЯ ФАКУЛЬТЕТОВ  АГРОБИОЛОГИИ И ЗЕМЕЛЬНЫХ РЕСУРСОВ;  </a:t>
            </a:r>
            <a:r>
              <a:rPr lang="ru-RU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ЭКОЛОГИИ И ЛАНДШАФТНОЙ </a:t>
            </a:r>
            <a:r>
              <a:rPr lang="ru-RU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АРХИТЕКТУРЫ</a:t>
            </a:r>
          </a:p>
        </p:txBody>
      </p:sp>
      <p:pic>
        <p:nvPicPr>
          <p:cNvPr id="10" name="Picture 14" descr="D:\Document\Олег\символика\Герб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82" y="548680"/>
            <a:ext cx="1080000" cy="1080000"/>
          </a:xfrm>
          <a:prstGeom prst="ellipse">
            <a:avLst/>
          </a:prstGeom>
          <a:ln w="25400" cap="rnd">
            <a:solidFill>
              <a:srgbClr val="00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D:\Document\Олег\символика\Герб вариант 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8680"/>
            <a:ext cx="1080000" cy="1080000"/>
          </a:xfrm>
          <a:prstGeom prst="ellipse">
            <a:avLst/>
          </a:prstGeom>
          <a:ln w="22225" cap="rnd">
            <a:solidFill>
              <a:srgbClr val="0033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707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9208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Выдающиеся ученые факультета защиты растений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50178" name="Picture 2" descr="D:\Document\Олег\АРХИВ\Чернов Владимир Его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928669"/>
            <a:ext cx="2030054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D:\Document\Олег\АРХИВ\Богачев Алексей Владимир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928669"/>
            <a:ext cx="1994947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:\Document\Олег\АРХИВ\Карташева И.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11029"/>
          <a:stretch>
            <a:fillRect/>
          </a:stretch>
        </p:blipFill>
        <p:spPr bwMode="auto">
          <a:xfrm>
            <a:off x="142844" y="928670"/>
            <a:ext cx="2303796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D:\Document\Олег\АРХИВ\Павлючук Михаил Василь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928669"/>
            <a:ext cx="2012373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D:\Document\Олег\АРХИВ\неколоьченк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45" y="3863645"/>
            <a:ext cx="2144149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D:\Document\Олег\АРХИВ\ветераны\Синдяшкина Наталья григорье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64" y="3939964"/>
            <a:ext cx="213096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дудр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3923327"/>
            <a:ext cx="2224252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:\Памяти Асалиева\1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3857628"/>
            <a:ext cx="205400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44" y="3333199"/>
            <a:ext cx="2303796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И.А.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Карташева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71737" y="3333200"/>
            <a:ext cx="2030053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В.Е.Чернов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68760" y="3336069"/>
            <a:ext cx="2030054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А.В. Богачев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41864" y="6355946"/>
            <a:ext cx="2130960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Доцент </a:t>
            </a:r>
            <a:b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Н.Г.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Синдяшкина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28444" y="6427113"/>
            <a:ext cx="2144149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Доцент </a:t>
            </a:r>
            <a:b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Л.Н.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Некольченко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20613" y="3336069"/>
            <a:ext cx="2030054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Доцент </a:t>
            </a:r>
            <a:b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М.В.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Павлючук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85240" y="6360523"/>
            <a:ext cx="2224252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  <a:b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Ю.А. Дударь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0499" y="6370048"/>
            <a:ext cx="2061996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  <a:b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А.И.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Асалиев</a:t>
            </a:r>
            <a:endParaRPr lang="ru-RU" sz="11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57224" y="2571745"/>
            <a:ext cx="1643074" cy="8572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  <a:b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  <a:t> Владимир </a:t>
            </a:r>
            <a:r>
              <a:rPr lang="ru-RU" sz="1200" i="1" dirty="0" err="1" smtClean="0">
                <a:solidFill>
                  <a:srgbClr val="0000FF"/>
                </a:solidFill>
                <a:latin typeface="Times New Roman" pitchFamily="18" charset="0"/>
              </a:rPr>
              <a:t>Киреевич</a:t>
            </a: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  <a:t> Целовальников </a:t>
            </a:r>
            <a:b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1998-1999гг.)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714744" y="2571745"/>
            <a:ext cx="1571636" cy="92869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>
                <a:solidFill>
                  <a:srgbClr val="0000FF"/>
                </a:solidFill>
                <a:latin typeface="Times New Roman" pitchFamily="18" charset="0"/>
              </a:rPr>
              <a:t>П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рофессор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Павел Владимирович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Клюшин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(1999-2000 гг.;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</a:rPr>
              <a:t>2005-2006 гг.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)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24" name="Рисунок 23" descr="C:\Users\Админ\Desktop\дела кафедры\папка для стенда\Войсковой А.И.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/>
          <a:stretch/>
        </p:blipFill>
        <p:spPr bwMode="auto">
          <a:xfrm>
            <a:off x="6500826" y="500043"/>
            <a:ext cx="1571636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500826" y="2571745"/>
            <a:ext cx="1571636" cy="7143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Профессор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Александр Иванович Войсковой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(2000-2005 гг.)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41987" name="Picture 3" descr="C:\Users\Старшая\Desktop\фото на юбилей\деканы\клюш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136" y="500043"/>
            <a:ext cx="1537274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C:\Users\Старшая\Desktop\фото на юбилей\деканы\целовальник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8661" y="500042"/>
            <a:ext cx="1517792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Заголовок 4"/>
          <p:cNvSpPr txBox="1">
            <a:spLocks/>
          </p:cNvSpPr>
          <p:nvPr/>
        </p:nvSpPr>
        <p:spPr>
          <a:xfrm>
            <a:off x="857224" y="6021288"/>
            <a:ext cx="17145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</a:p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Анатолий </a:t>
            </a:r>
            <a:r>
              <a: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алерьевич </a:t>
            </a:r>
            <a:r>
              <a:rPr lang="ru-RU" sz="1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Брыкалов</a:t>
            </a:r>
            <a:endParaRPr lang="ru-RU" sz="12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(1999-2000 гг.)</a:t>
            </a:r>
            <a:endParaRPr lang="ru-RU" sz="1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4"/>
          <p:cNvSpPr txBox="1">
            <a:spLocks/>
          </p:cNvSpPr>
          <p:nvPr/>
        </p:nvSpPr>
        <p:spPr>
          <a:xfrm>
            <a:off x="3577950" y="6021288"/>
            <a:ext cx="18452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Доцент</a:t>
            </a:r>
          </a:p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Евгений Александрович Андреев</a:t>
            </a:r>
          </a:p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(2000-2003 гг.)</a:t>
            </a:r>
            <a:endParaRPr lang="ru-RU" sz="1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4"/>
          <p:cNvSpPr txBox="1">
            <a:spLocks/>
          </p:cNvSpPr>
          <p:nvPr/>
        </p:nvSpPr>
        <p:spPr>
          <a:xfrm>
            <a:off x="6372200" y="6026418"/>
            <a:ext cx="1775115" cy="714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Доцент</a:t>
            </a:r>
          </a:p>
          <a:p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Ольга Георгиевна </a:t>
            </a:r>
            <a:r>
              <a:rPr lang="ru-RU" sz="1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Шабалдас</a:t>
            </a: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(2003-2007 гг.)</a:t>
            </a:r>
            <a:endParaRPr lang="ru-RU" sz="1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2" descr="D:\Document\юбилей\2015\наш  буклет\Готово для буклета\1. деканы\А.В. Брыкалов (1999-2000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4" y="3933056"/>
            <a:ext cx="156843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Document\Олег\АРХИВ\деканы\О.Г. Шабалдас (2003-2007 гг.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933056"/>
            <a:ext cx="1410894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Document\юбилей\2015\наш  буклет\Готово для буклета\1. деканы\Е.А. Андреев (2000-2003)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933056"/>
            <a:ext cx="1625098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Заголовок 17"/>
          <p:cNvSpPr txBox="1">
            <a:spLocks/>
          </p:cNvSpPr>
          <p:nvPr/>
        </p:nvSpPr>
        <p:spPr bwMode="auto">
          <a:xfrm>
            <a:off x="39464" y="0"/>
            <a:ext cx="9104536" cy="47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Деканы агрономического факультета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37" name="Заголовок 17"/>
          <p:cNvSpPr txBox="1">
            <a:spLocks/>
          </p:cNvSpPr>
          <p:nvPr/>
        </p:nvSpPr>
        <p:spPr>
          <a:xfrm>
            <a:off x="0" y="3501008"/>
            <a:ext cx="9104536" cy="4320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Деканы факультета защиты растений</a:t>
            </a:r>
            <a:endParaRPr lang="ru-RU" sz="20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654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4211960" y="1578272"/>
            <a:ext cx="468052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Декан факультетов агробиологии и земельных </a:t>
            </a:r>
            <a:r>
              <a:rPr lang="ru-RU" sz="2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ресурсов  (с 2006 г.); </a:t>
            </a: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экологии и ландшафтной </a:t>
            </a:r>
            <a:r>
              <a:rPr lang="ru-RU" sz="2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архитектуры (с 2008 г.), </a:t>
            </a: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доктор сельскохозяйственных наук, профессор РАН, </a:t>
            </a:r>
            <a:r>
              <a:rPr lang="ru-RU" sz="2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Почетный работник агропромышленного комплекса РФ, Почетный работник высшего образования РФ; Заслуженный </a:t>
            </a: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работник сельского хозяйства РФ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Есаулко Александр Николаевич </a:t>
            </a:r>
          </a:p>
        </p:txBody>
      </p:sp>
      <p:pic>
        <p:nvPicPr>
          <p:cNvPr id="15365" name="Picture 5" descr="D:\Document\Олег\кафедры и подразделения\АФ иФЗР-деканаты\5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70" y="766217"/>
            <a:ext cx="3672458" cy="539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07325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50" y="476672"/>
            <a:ext cx="9013545" cy="57606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В рамках приоритетного национального проекта «Образования» на факультете были созданы 11 инновационных лабораторий*.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Годы созидания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41" y="1052736"/>
            <a:ext cx="4365625" cy="4773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Лаборатория агрохимического анализа</a:t>
            </a:r>
            <a:endPara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:\Document\Олег\лаборатории\КАФЕДРА\лаборатория\P12208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381" y="900882"/>
            <a:ext cx="1668654" cy="125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281" y="1340768"/>
            <a:ext cx="4769743" cy="67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Лаборатория технологий возделывания полевых культур</a:t>
            </a:r>
          </a:p>
        </p:txBody>
      </p:sp>
      <p:pic>
        <p:nvPicPr>
          <p:cNvPr id="8" name="Picture 3" descr="D:\Document\Олег\лаборатории\IMG_01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452" y="836712"/>
            <a:ext cx="1639550" cy="122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562" y="1916832"/>
            <a:ext cx="4726839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Лаборатория кадастра и землеустройства</a:t>
            </a:r>
            <a:endPara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Document\Олег\лаборатории\DSC_074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689" y="1962912"/>
            <a:ext cx="1728192" cy="108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" name="Picture 7" descr="P101055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916832"/>
            <a:ext cx="1904059" cy="1205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741" y="2204864"/>
            <a:ext cx="4726839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Лаборатория Мини-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Росреестр</a:t>
            </a: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4076" y="2564904"/>
            <a:ext cx="4734504" cy="48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Лаборатория мониторинга почв</a:t>
            </a:r>
          </a:p>
        </p:txBody>
      </p:sp>
      <p:pic>
        <p:nvPicPr>
          <p:cNvPr id="14" name="Picture 5" descr="P102019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114" y="2924944"/>
            <a:ext cx="1650803" cy="123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6702" y="2996952"/>
            <a:ext cx="4696083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Учебно-научная лаборатория технологии виноделия и продуктов питания из растительного сырья</a:t>
            </a:r>
          </a:p>
        </p:txBody>
      </p:sp>
      <p:pic>
        <p:nvPicPr>
          <p:cNvPr id="16" name="Picture 4" descr="E:\фото вино и пиво\IMG_766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547" y="2780640"/>
            <a:ext cx="1789154" cy="1080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1741" y="3645025"/>
            <a:ext cx="4701044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Лаборатория качества зерна и продуктов его переработки</a:t>
            </a:r>
          </a:p>
        </p:txBody>
      </p:sp>
      <p:pic>
        <p:nvPicPr>
          <p:cNvPr id="18" name="Picture 2" descr="D:\Document\Олег\лаборатории\IMG_779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809" y="4221088"/>
            <a:ext cx="1890223" cy="126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281" y="4005064"/>
            <a:ext cx="5192266" cy="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Лаборатория фитосанитарного мониторинга</a:t>
            </a:r>
          </a:p>
        </p:txBody>
      </p:sp>
      <p:pic>
        <p:nvPicPr>
          <p:cNvPr id="20" name="Picture 2" descr="D:\Document\Олег\лаборатории\IMG_7608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3945454"/>
            <a:ext cx="1800200" cy="1058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4437112"/>
            <a:ext cx="5076056" cy="42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Лаборатория экологического мониторинга</a:t>
            </a:r>
          </a:p>
        </p:txBody>
      </p:sp>
      <p:pic>
        <p:nvPicPr>
          <p:cNvPr id="22" name="Picture 7" descr="D:\Document\Олег\лаборатории\DSC0577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869" y="5517232"/>
            <a:ext cx="1712716" cy="1284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-12451" y="4869160"/>
            <a:ext cx="5442786" cy="3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Лаборатория ландшафтного проектирования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7634" name="Picture 2" descr="D:\ДОКУМЕНТ\Олег\лаборатории\ланд.проектирования\Лаб ЛП2017\DSC_55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15" y="4532151"/>
            <a:ext cx="1899756" cy="1266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5946" y="5157192"/>
            <a:ext cx="442070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Теплично-оранжерейный комплекс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46912" y="6481142"/>
            <a:ext cx="2133600" cy="476250"/>
          </a:xfrm>
        </p:spPr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6921" y="6137404"/>
            <a:ext cx="442070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1200" i="1" dirty="0" smtClean="0">
                <a:solidFill>
                  <a:srgbClr val="3333CC"/>
                </a:solidFill>
              </a:rPr>
              <a:t>* С 2008 года произошла модернизация лабораторий. В рамках программы трансформации в 2018-2019 г. были созданы новые лаборатории</a:t>
            </a:r>
          </a:p>
        </p:txBody>
      </p:sp>
      <p:pic>
        <p:nvPicPr>
          <p:cNvPr id="203778" name="Picture 2" descr="D:\ДОКУМЕНТ\Олег\теплица\фото теплицы\P12003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5508831"/>
            <a:ext cx="1656184" cy="1242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209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IMG_7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14752"/>
            <a:ext cx="3889375" cy="248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89" name="Picture 1" descr="F:\Фото\IMG_7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4071600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E:\фото вино и пиво\IMG_7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4071966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F:\Фото\IMG_7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28670"/>
            <a:ext cx="38880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4" name="Rectangle 4"/>
          <p:cNvSpPr txBox="1">
            <a:spLocks noChangeArrowheads="1"/>
          </p:cNvSpPr>
          <p:nvPr/>
        </p:nvSpPr>
        <p:spPr bwMode="auto">
          <a:xfrm>
            <a:off x="249113" y="260648"/>
            <a:ext cx="8715375" cy="282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учебно-лабораторной базы факультетов, 2011 год</a:t>
            </a:r>
          </a:p>
        </p:txBody>
      </p:sp>
      <p:sp>
        <p:nvSpPr>
          <p:cNvPr id="8200" name="Rectangle 4"/>
          <p:cNvSpPr txBox="1">
            <a:spLocks noChangeArrowheads="1"/>
          </p:cNvSpPr>
          <p:nvPr/>
        </p:nvSpPr>
        <p:spPr bwMode="auto">
          <a:xfrm>
            <a:off x="4857750" y="5929313"/>
            <a:ext cx="4000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Учебно-научная лаборатория технологии виноделия и продуктов питания из растительного сырья,</a:t>
            </a:r>
            <a:r>
              <a:rPr lang="en-US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ауд. 265</a:t>
            </a:r>
            <a:endParaRPr lang="ru-RU" sz="1400" b="1">
              <a:solidFill>
                <a:srgbClr val="9537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1" name="Rectangle 4"/>
          <p:cNvSpPr txBox="1">
            <a:spLocks noChangeArrowheads="1"/>
          </p:cNvSpPr>
          <p:nvPr/>
        </p:nvSpPr>
        <p:spPr bwMode="auto">
          <a:xfrm>
            <a:off x="71438" y="6215082"/>
            <a:ext cx="4572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Лаборатория фитосанитарного мониторинга, ауд. 37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1363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2" name="Picture 12" descr="P121078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29124" y="857232"/>
            <a:ext cx="4517866" cy="251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8" name="Picture 2" descr="F:\фоторосреестр, крыша\P101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29066"/>
            <a:ext cx="375756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80" name="Picture 12" descr="E:\фото\P101055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t="7980"/>
          <a:stretch>
            <a:fillRect/>
          </a:stretch>
        </p:blipFill>
        <p:spPr bwMode="auto">
          <a:xfrm>
            <a:off x="214282" y="857232"/>
            <a:ext cx="390261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8FA06C5-7631-4461-867D-871DE6A721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92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6334125"/>
            <a:ext cx="4191000" cy="381000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Лаборатория «</a:t>
            </a:r>
            <a:r>
              <a:rPr lang="ru-RU" sz="1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Мини-Росреестр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», ауд.277</a:t>
            </a:r>
          </a:p>
        </p:txBody>
      </p:sp>
      <p:sp>
        <p:nvSpPr>
          <p:cNvPr id="9223" name="Rectangle 4"/>
          <p:cNvSpPr txBox="1">
            <a:spLocks noChangeArrowheads="1"/>
          </p:cNvSpPr>
          <p:nvPr/>
        </p:nvSpPr>
        <p:spPr bwMode="auto">
          <a:xfrm>
            <a:off x="4429125" y="6405563"/>
            <a:ext cx="441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окон и замена крыши на 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кафедре почвоведения</a:t>
            </a:r>
          </a:p>
        </p:txBody>
      </p:sp>
      <p:sp>
        <p:nvSpPr>
          <p:cNvPr id="7174" name="Rectangle 4"/>
          <p:cNvSpPr txBox="1">
            <a:spLocks noChangeArrowheads="1"/>
          </p:cNvSpPr>
          <p:nvPr/>
        </p:nvSpPr>
        <p:spPr bwMode="auto">
          <a:xfrm>
            <a:off x="76200" y="76200"/>
            <a:ext cx="9032875" cy="709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учебно-лабораторной базы факультетов, 2012 год</a:t>
            </a:r>
          </a:p>
        </p:txBody>
      </p:sp>
      <p:sp>
        <p:nvSpPr>
          <p:cNvPr id="9225" name="Rectangle 4"/>
          <p:cNvSpPr txBox="1">
            <a:spLocks noChangeArrowheads="1"/>
          </p:cNvSpPr>
          <p:nvPr/>
        </p:nvSpPr>
        <p:spPr bwMode="auto">
          <a:xfrm>
            <a:off x="4429125" y="3500438"/>
            <a:ext cx="441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Лаборатория почвенной минералогии, ауд.257 </a:t>
            </a:r>
          </a:p>
        </p:txBody>
      </p:sp>
      <p:pic>
        <p:nvPicPr>
          <p:cNvPr id="2" name="Picture 1" descr="C:\Users\Старшая\Desktop\Росреестр\IMG_2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58360"/>
            <a:ext cx="3902400" cy="242816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152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IMG_7620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28596" y="500042"/>
            <a:ext cx="4071966" cy="258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F:\Фото\IMG_7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000528" cy="2667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4" name="Rectangle 4"/>
          <p:cNvSpPr txBox="1">
            <a:spLocks noChangeArrowheads="1"/>
          </p:cNvSpPr>
          <p:nvPr/>
        </p:nvSpPr>
        <p:spPr bwMode="auto">
          <a:xfrm>
            <a:off x="76200" y="76200"/>
            <a:ext cx="9032875" cy="423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материально-технической базы факультетов, 2013 год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714500" y="3071813"/>
            <a:ext cx="5572125" cy="4286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Лаборатория неорганической и аналитической химии, ауд.39-40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85335" y="6429375"/>
            <a:ext cx="8816280" cy="4286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Благоустройство территории 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факультета агробиологии и земельных ресурсов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" name="Picture 2" descr="D:\ДОКУМЕНТ\Олег\альбом\АФ-газоны и клумбы\2013.6.27-АФ-фонтан\ФОНТАН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95" y="4536764"/>
            <a:ext cx="2529780" cy="1815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Старшая\Desktop\Фотоархив\Ректор-фотосбор\2013.4.27-АФ-фонтан-плитка\Фонтан-плитка (10).JPG"/>
          <p:cNvPicPr>
            <a:picLocks noChangeAspect="1" noChangeArrowheads="1"/>
          </p:cNvPicPr>
          <p:nvPr/>
        </p:nvPicPr>
        <p:blipFill>
          <a:blip r:embed="rId5" cstate="print"/>
          <a:srcRect l="21257" t="21828" r="10988" b="22609"/>
          <a:stretch>
            <a:fillRect/>
          </a:stretch>
        </p:blipFill>
        <p:spPr bwMode="auto">
          <a:xfrm>
            <a:off x="3203848" y="3789040"/>
            <a:ext cx="3306003" cy="1815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6" descr="C:\Users\Дмитрий\Desktop\материал\ОЗЕЛЕНИТЕЛЬНЫЕ РАБОТЫ\озеленение\IMG_0349.jpg"/>
          <p:cNvPicPr>
            <a:picLocks noChangeAspect="1" noChangeArrowheads="1"/>
          </p:cNvPicPr>
          <p:nvPr/>
        </p:nvPicPr>
        <p:blipFill>
          <a:blip r:embed="rId6" cstate="print"/>
          <a:srcRect l="1823"/>
          <a:stretch>
            <a:fillRect/>
          </a:stretch>
        </p:blipFill>
        <p:spPr bwMode="auto">
          <a:xfrm>
            <a:off x="85335" y="4219952"/>
            <a:ext cx="2911624" cy="197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6610" name="Picture 2" descr="C:\Users\Люба\Pictures\рисунки без фона\arrow-310613_960_7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99692"/>
            <a:ext cx="3888432" cy="9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7853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102\деканаты\Экологии и ландшафтной архитектуры\Буфет\zBJQBR8Gm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53" y="4878024"/>
            <a:ext cx="2967541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ocument\Олег\альбом\АЛЬБОМ-виды-новые\03-вход А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49462"/>
            <a:ext cx="2885284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21506" name="Picture 2" descr="F:\Фото для 3 марта\Фото типографии\P103025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-71470" y="428604"/>
            <a:ext cx="3357557" cy="2377053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4616" name="Picture 520" descr="F:\Фото для 3 марта\Фото типографии\P1030360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2928926" y="2714620"/>
            <a:ext cx="2786082" cy="2376000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sp>
        <p:nvSpPr>
          <p:cNvPr id="51726" name="Rectangle 526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4556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Times New Roman" pitchFamily="18" charset="0"/>
              </a:rPr>
              <a:t>Учебно-воспитательный центр, 2013- 2014 гг.</a:t>
            </a:r>
          </a:p>
        </p:txBody>
      </p:sp>
      <p:sp>
        <p:nvSpPr>
          <p:cNvPr id="11274" name="Rectangle 527"/>
          <p:cNvSpPr>
            <a:spLocks/>
          </p:cNvSpPr>
          <p:nvPr/>
        </p:nvSpPr>
        <p:spPr bwMode="auto">
          <a:xfrm>
            <a:off x="2786050" y="5715016"/>
            <a:ext cx="3528392" cy="50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cs typeface="Times New Roman" pitchFamily="18" charset="0"/>
              </a:rPr>
              <a:t>Помещения бывшей типографии</a:t>
            </a:r>
          </a:p>
        </p:txBody>
      </p:sp>
      <p:pic>
        <p:nvPicPr>
          <p:cNvPr id="34817" name="Picture 1" descr="E:\DCIM\103_PANA\P10308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500042"/>
            <a:ext cx="2928958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\\Fzr-pc\фэила\ФОТО\ректор агрофак\IMG_43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3240" y="500042"/>
            <a:ext cx="3313760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Fzr-pc\фэила\ФОТО\ректор агрофак\IMG_43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2643182"/>
            <a:ext cx="3564001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24929" name="Picture 1" descr="C:\Users\User\Desktop\декану\IMG_999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786058"/>
            <a:ext cx="2968591" cy="211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4A1E8-F37A-4E63-95B6-900F3F9451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062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Document\ОТЧЕТ О РАБОТЕ ФАКУЛЬТЕТА ЗА 2009-2014 ГГ\IMG_98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44" y="734620"/>
            <a:ext cx="471490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Document\Олег\зимний сад\IMG_48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092206"/>
            <a:ext cx="297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7" name="Picture 5" descr="D:\Document\Олег\зимний сад\IMG_486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4735148"/>
            <a:ext cx="284234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8" name="Picture 6" descr="D:\Document\Олег\зимний сад\IMG_487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7358" y="4377958"/>
            <a:ext cx="2987848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5882" y="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зимнего сада университета (2014 г.)</a:t>
            </a:r>
            <a:endParaRPr lang="ru-RU" sz="2400" b="1" dirty="0">
              <a:solidFill>
                <a:srgbClr val="7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81" name="Picture 1" descr="F:\IMG_47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987740"/>
            <a:ext cx="4572032" cy="310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4146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429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материально-технической базы факультетов, 2015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18858" y="6388959"/>
            <a:ext cx="4357718" cy="352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Холл факультета агробиологии и земельных ресурсов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58" y="3214686"/>
            <a:ext cx="3929090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Лекционные аудитории кафедры землеустройства и кадастра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00562" y="3286124"/>
            <a:ext cx="4357718" cy="428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Ученый совет университета  в аудитории №261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Document\ОТЧЕТ О РАБОТЕ ФАКУЛЬТЕТА ЗА 2009-2014 ГГ\IMG_9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3996654" cy="2500330"/>
          </a:xfrm>
          <a:prstGeom prst="round2DiagRect">
            <a:avLst>
              <a:gd name="adj1" fmla="val 351"/>
              <a:gd name="adj2" fmla="val 18004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5" name="Picture 1" descr="C:\Users\User\Desktop\декану\IMG_9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995598" cy="2521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C:\Users\Старшая\Desktop\Фотоархив\ректорат 29.01.2014\P1280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642917"/>
            <a:ext cx="3779999" cy="2520000"/>
          </a:xfrm>
          <a:prstGeom prst="round2DiagRect">
            <a:avLst>
              <a:gd name="adj1" fmla="val 0"/>
              <a:gd name="adj2" fmla="val 21772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572000" y="6357982"/>
            <a:ext cx="4357718" cy="428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Стенд достижения факультетов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E:\DCIM\105_PANA\P1050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786214" cy="250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2032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9275"/>
          <a:stretch>
            <a:fillRect/>
          </a:stretch>
        </p:blipFill>
        <p:spPr bwMode="auto">
          <a:xfrm>
            <a:off x="1547664" y="2276872"/>
            <a:ext cx="4462245" cy="2988900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550368" y="5319617"/>
            <a:ext cx="1296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Cambria" pitchFamily="18" charset="0"/>
              </a:rPr>
              <a:t>1950 </a:t>
            </a:r>
            <a:r>
              <a:rPr lang="ru-RU" sz="1600" b="1" dirty="0">
                <a:solidFill>
                  <a:srgbClr val="0000FF"/>
                </a:solidFill>
                <a:latin typeface="Cambria" pitchFamily="18" charset="0"/>
              </a:rPr>
              <a:t>г</a:t>
            </a:r>
            <a:r>
              <a:rPr lang="ru-RU" sz="1600" b="1" dirty="0" smtClean="0">
                <a:solidFill>
                  <a:srgbClr val="0000FF"/>
                </a:solidFill>
                <a:latin typeface="Cambria" pitchFamily="18" charset="0"/>
              </a:rPr>
              <a:t>.</a:t>
            </a:r>
            <a:endParaRPr lang="ru-RU" sz="16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660158"/>
            <a:ext cx="9116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60" dirty="0">
                <a:solidFill>
                  <a:srgbClr val="0000FF"/>
                </a:solidFill>
                <a:latin typeface="Cambria" pitchFamily="18" charset="0"/>
              </a:rPr>
              <a:t>Надпись на здании </a:t>
            </a:r>
            <a:r>
              <a:rPr lang="ru-RU" b="1" spc="-60" dirty="0" smtClean="0">
                <a:solidFill>
                  <a:srgbClr val="0000FF"/>
                </a:solidFill>
                <a:latin typeface="Cambria" pitchFamily="18" charset="0"/>
              </a:rPr>
              <a:t>агрономического факультета «</a:t>
            </a:r>
            <a:r>
              <a:rPr lang="ru-RU" b="1" spc="-60" dirty="0">
                <a:solidFill>
                  <a:srgbClr val="0000FF"/>
                </a:solidFill>
                <a:latin typeface="Cambria" pitchFamily="18" charset="0"/>
              </a:rPr>
              <a:t>Все наши </a:t>
            </a:r>
            <a:r>
              <a:rPr lang="ru-RU" b="1" spc="-60" dirty="0" smtClean="0">
                <a:solidFill>
                  <a:srgbClr val="0000FF"/>
                </a:solidFill>
                <a:latin typeface="Cambria" pitchFamily="18" charset="0"/>
              </a:rPr>
              <a:t>силы…на </a:t>
            </a:r>
            <a:r>
              <a:rPr lang="ru-RU" b="1" spc="-60" dirty="0">
                <a:solidFill>
                  <a:srgbClr val="0000FF"/>
                </a:solidFill>
                <a:latin typeface="Cambria" pitchFamily="18" charset="0"/>
              </a:rPr>
              <a:t>разгром врага</a:t>
            </a:r>
            <a:r>
              <a:rPr lang="ru-RU" b="1" spc="-60" dirty="0" smtClean="0">
                <a:solidFill>
                  <a:srgbClr val="0000FF"/>
                </a:solidFill>
                <a:latin typeface="Cambria" pitchFamily="18" charset="0"/>
              </a:rPr>
              <a:t>!»</a:t>
            </a:r>
            <a:endParaRPr lang="ru-RU" spc="-60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8194" name="Picture 2" descr="C:\Users\Старшая\Desktop\фото на юбилей\стена на разгром врага\P1280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2173" y="3789153"/>
            <a:ext cx="4572508" cy="3048339"/>
          </a:xfrm>
          <a:prstGeom prst="snip2DiagRect">
            <a:avLst>
              <a:gd name="adj1" fmla="val 50000"/>
              <a:gd name="adj2" fmla="val 21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938104" y="3356992"/>
            <a:ext cx="11765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Cambria" pitchFamily="18" charset="0"/>
              </a:rPr>
              <a:t>2017 </a:t>
            </a:r>
            <a:r>
              <a:rPr lang="ru-RU" sz="1600" b="1" dirty="0">
                <a:solidFill>
                  <a:srgbClr val="0000FF"/>
                </a:solidFill>
                <a:latin typeface="Cambria" pitchFamily="18" charset="0"/>
              </a:rPr>
              <a:t>г</a:t>
            </a:r>
            <a:r>
              <a:rPr lang="ru-RU" sz="1600" b="1" dirty="0" smtClean="0">
                <a:solidFill>
                  <a:srgbClr val="0000FF"/>
                </a:solidFill>
                <a:latin typeface="Cambria" pitchFamily="18" charset="0"/>
              </a:rPr>
              <a:t>.</a:t>
            </a:r>
            <a:endParaRPr lang="ru-RU" sz="16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FEADE-6AB8-454D-96F3-1DD89E35D20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25749" y="260648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60" dirty="0" smtClean="0">
                <a:solidFill>
                  <a:srgbClr val="0000FF"/>
                </a:solidFill>
                <a:latin typeface="Cambria" pitchFamily="18" charset="0"/>
              </a:rPr>
              <a:t>Первый набор студентов на специальность «Агрономия» был осуществлен в 1941 году – 80 человек, окончили факультет в 1946 году – 9 чел.</a:t>
            </a:r>
            <a:endParaRPr lang="ru-RU" sz="2000" spc="-60" dirty="0">
              <a:solidFill>
                <a:srgbClr val="0000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44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39" name="Picture 39" descr="C:\Users\Деканат\Desktop\Новые аудитории\DSC_5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708275"/>
            <a:ext cx="1728787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103188" y="115888"/>
            <a:ext cx="8933307" cy="504825"/>
          </a:xfrm>
        </p:spPr>
        <p:txBody>
          <a:bodyPr/>
          <a:lstStyle/>
          <a:p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Совершенствование материально технической базы факультетов (2016-2017 г.)</a:t>
            </a:r>
          </a:p>
        </p:txBody>
      </p:sp>
      <p:grpSp>
        <p:nvGrpSpPr>
          <p:cNvPr id="10244" name="Group 30"/>
          <p:cNvGrpSpPr>
            <a:grpSpLocks/>
          </p:cNvGrpSpPr>
          <p:nvPr/>
        </p:nvGrpSpPr>
        <p:grpSpPr bwMode="auto">
          <a:xfrm>
            <a:off x="103188" y="620713"/>
            <a:ext cx="4324350" cy="720725"/>
            <a:chOff x="1296" y="1344"/>
            <a:chExt cx="2976" cy="432"/>
          </a:xfrm>
          <a:solidFill>
            <a:schemeClr val="accent1"/>
          </a:solidFill>
        </p:grpSpPr>
        <p:sp>
          <p:nvSpPr>
            <p:cNvPr id="1027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pFill/>
            <a:ln w="635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7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pFill/>
            <a:ln w="635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844" y="1419"/>
              <a:ext cx="2241" cy="258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Ремонт аудитории № 248, кафедры общего земледелия, растениеводства и селекции</a:t>
              </a:r>
              <a:endParaRPr lang="en-US" sz="1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4" y="1405"/>
              <a:ext cx="215" cy="240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0245" name="Group 30"/>
          <p:cNvGrpSpPr>
            <a:grpSpLocks/>
          </p:cNvGrpSpPr>
          <p:nvPr/>
        </p:nvGrpSpPr>
        <p:grpSpPr bwMode="auto">
          <a:xfrm>
            <a:off x="4716463" y="620713"/>
            <a:ext cx="4248150" cy="647700"/>
            <a:chOff x="1296" y="1344"/>
            <a:chExt cx="2976" cy="432"/>
          </a:xfrm>
          <a:solidFill>
            <a:schemeClr val="accent1"/>
          </a:solidFill>
        </p:grpSpPr>
        <p:sp>
          <p:nvSpPr>
            <p:cNvPr id="10271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pFill/>
            <a:ln w="635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72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pFill/>
            <a:ln w="635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gray">
            <a:xfrm>
              <a:off x="1923" y="1419"/>
              <a:ext cx="2162" cy="287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1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Ремонт аудиторий №№281,282  кафедры землеустройства и кадастра</a:t>
              </a:r>
              <a:endParaRPr lang="en-US" sz="1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gray">
            <a:xfrm>
              <a:off x="1393" y="1405"/>
              <a:ext cx="219" cy="267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46" name="Group 30"/>
          <p:cNvGrpSpPr>
            <a:grpSpLocks/>
          </p:cNvGrpSpPr>
          <p:nvPr/>
        </p:nvGrpSpPr>
        <p:grpSpPr bwMode="auto">
          <a:xfrm>
            <a:off x="167032" y="3876675"/>
            <a:ext cx="4277968" cy="720725"/>
            <a:chOff x="1329" y="1344"/>
            <a:chExt cx="2943" cy="432"/>
          </a:xfrm>
        </p:grpSpPr>
        <p:sp>
          <p:nvSpPr>
            <p:cNvPr id="10267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635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68" name="AutoShape 4"/>
            <p:cNvSpPr>
              <a:spLocks noChangeArrowheads="1"/>
            </p:cNvSpPr>
            <p:nvPr/>
          </p:nvSpPr>
          <p:spPr bwMode="gray">
            <a:xfrm>
              <a:off x="1329" y="1344"/>
              <a:ext cx="432" cy="432"/>
            </a:xfrm>
            <a:prstGeom prst="diamond">
              <a:avLst/>
            </a:prstGeom>
            <a:solidFill>
              <a:schemeClr val="accent1"/>
            </a:solidFill>
            <a:ln w="635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gray">
            <a:xfrm>
              <a:off x="1841" y="1419"/>
              <a:ext cx="2244" cy="25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Модернизация оборудования  лаборатории ландшафтного проектирования</a:t>
              </a:r>
              <a:endParaRPr lang="en-US" sz="1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gray">
            <a:xfrm>
              <a:off x="1394" y="1405"/>
              <a:ext cx="215" cy="24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47" name="Group 30"/>
          <p:cNvGrpSpPr>
            <a:grpSpLocks/>
          </p:cNvGrpSpPr>
          <p:nvPr/>
        </p:nvGrpSpPr>
        <p:grpSpPr bwMode="auto">
          <a:xfrm>
            <a:off x="4716463" y="3892550"/>
            <a:ext cx="4248150" cy="647700"/>
            <a:chOff x="1296" y="1344"/>
            <a:chExt cx="2976" cy="432"/>
          </a:xfrm>
          <a:solidFill>
            <a:schemeClr val="accent1"/>
          </a:solidFill>
        </p:grpSpPr>
        <p:sp>
          <p:nvSpPr>
            <p:cNvPr id="10263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pFill/>
            <a:ln w="635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64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pFill/>
            <a:ln w="635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gray">
            <a:xfrm>
              <a:off x="1923" y="1419"/>
              <a:ext cx="2162" cy="287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1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Модернизация оборудования кафедры землеустройства и кадастра</a:t>
              </a:r>
              <a:endParaRPr lang="en-US" sz="1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gray">
            <a:xfrm>
              <a:off x="1393" y="1405"/>
              <a:ext cx="219" cy="267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607" name="Picture 3" descr="C:\Users\Люба\Desktop\ученый совет 26,09,17\Ремонт кафедра почвоведения\20170725_112425.jpg"/>
          <p:cNvPicPr>
            <a:picLocks noChangeAspect="1" noChangeArrowheads="1"/>
          </p:cNvPicPr>
          <p:nvPr/>
        </p:nvPicPr>
        <p:blipFill>
          <a:blip r:embed="rId4"/>
          <a:srcRect r="13995"/>
          <a:stretch>
            <a:fillRect/>
          </a:stretch>
        </p:blipFill>
        <p:spPr bwMode="auto">
          <a:xfrm>
            <a:off x="136525" y="1484313"/>
            <a:ext cx="1762125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 descr="C:\Users\Люба\Desktop\ученый совет 26,09,17\Ремонт кафедра почвоведения\20170721_110532.jpg"/>
          <p:cNvPicPr>
            <a:picLocks noChangeAspect="1" noChangeArrowheads="1"/>
          </p:cNvPicPr>
          <p:nvPr/>
        </p:nvPicPr>
        <p:blipFill>
          <a:blip r:embed="rId5"/>
          <a:srcRect r="4691" b="4810"/>
          <a:stretch>
            <a:fillRect/>
          </a:stretch>
        </p:blipFill>
        <p:spPr bwMode="auto">
          <a:xfrm>
            <a:off x="4937125" y="1412875"/>
            <a:ext cx="1858963" cy="104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5" descr="C:\Users\Люба\Desktop\ученый совет 26,09,17\Ремонт кафедра почвоведения\20170724_175921.jpg"/>
          <p:cNvPicPr>
            <a:picLocks noChangeAspect="1" noChangeArrowheads="1"/>
          </p:cNvPicPr>
          <p:nvPr/>
        </p:nvPicPr>
        <p:blipFill>
          <a:blip r:embed="rId6"/>
          <a:srcRect r="14136" b="10938"/>
          <a:stretch>
            <a:fillRect/>
          </a:stretch>
        </p:blipFill>
        <p:spPr bwMode="auto">
          <a:xfrm>
            <a:off x="4937125" y="2565400"/>
            <a:ext cx="1858963" cy="104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F:\съемка квадрокоптер\DJI_005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7950" y="5084763"/>
            <a:ext cx="2533650" cy="142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Прямоугольник 11"/>
          <p:cNvSpPr>
            <a:spLocks noChangeArrowheads="1"/>
          </p:cNvSpPr>
          <p:nvPr/>
        </p:nvSpPr>
        <p:spPr bwMode="auto">
          <a:xfrm>
            <a:off x="4937125" y="5783263"/>
            <a:ext cx="16605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Квадрокоптер</a:t>
            </a:r>
          </a:p>
        </p:txBody>
      </p:sp>
      <p:sp>
        <p:nvSpPr>
          <p:cNvPr id="10253" name="Прямоугольник 11"/>
          <p:cNvSpPr>
            <a:spLocks noChangeArrowheads="1"/>
          </p:cNvSpPr>
          <p:nvPr/>
        </p:nvSpPr>
        <p:spPr bwMode="auto">
          <a:xfrm>
            <a:off x="6524625" y="6511925"/>
            <a:ext cx="2466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Съемка квадрокоптером стационара кафедры агрохимии и физиологии растений</a:t>
            </a:r>
          </a:p>
        </p:txBody>
      </p:sp>
      <p:pic>
        <p:nvPicPr>
          <p:cNvPr id="10254" name="Picture 32" descr="C:\Users\Люба\Pictures\рисунки без фона\Forward-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684338"/>
            <a:ext cx="377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32" descr="C:\Users\Люба\Pictures\рисунки без фона\Forward-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1048">
            <a:off x="2062163" y="2260600"/>
            <a:ext cx="377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32" descr="C:\Users\Люба\Pictures\рисунки без фона\Forward-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925763"/>
            <a:ext cx="377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6" name="Picture 36" descr="C:\Users\Деканат\Desktop\Новые аудитории\DSC_52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0288" y="1341438"/>
            <a:ext cx="1565275" cy="104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7" name="Picture 37" descr="C:\Users\Деканат\Desktop\Новые аудитории\DSC_521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7750" y="2597150"/>
            <a:ext cx="1571625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8" name="Picture 38" descr="C:\Users\Деканат\Desktop\Новые аудитории\DSC_521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71775" y="1484313"/>
            <a:ext cx="1728788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40" name="Picture 40" descr="C:\Users\Деканат\Desktop\Новые аудитории\DSC_522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7586" r="21826" b="30491"/>
          <a:stretch/>
        </p:blipFill>
        <p:spPr bwMode="auto">
          <a:xfrm>
            <a:off x="5037781" y="4656931"/>
            <a:ext cx="1584326" cy="107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33" descr="C:\Users\Люба\Pictures\рисунки без фона\arrowlef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148">
            <a:off x="6143625" y="5514975"/>
            <a:ext cx="612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38" descr="F:\Лаб ЛП2017\DSC_5504.jpg"/>
          <p:cNvPicPr>
            <a:picLocks noChangeAspect="1" noChangeArrowheads="1"/>
          </p:cNvPicPr>
          <p:nvPr/>
        </p:nvPicPr>
        <p:blipFill rotWithShape="1">
          <a:blip r:embed="rId14"/>
          <a:srcRect b="16120"/>
          <a:stretch/>
        </p:blipFill>
        <p:spPr bwMode="auto">
          <a:xfrm>
            <a:off x="900113" y="4630738"/>
            <a:ext cx="321786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245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68" name="AutoShape 4" descr="https://apf.mail.ru/cgi-bin/readmsg/IMG_1350.JPG?id=15423762660000000347%3B0%3B1&amp;x-email=drepa-elena%40mail.ru&amp;exif=1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28588" y="3306887"/>
            <a:ext cx="8856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 комплексной мелиорации (при поддержке концерна «</a:t>
            </a:r>
            <a:r>
              <a:rPr lang="ru-RU" sz="1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Энергомера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») (ауд. 248)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38" descr="https://jobfilter.ru/uploaded_files/images/2016/12/14/81630/F29VR_iaRROdu6w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533400" cy="2333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0" y="3789040"/>
            <a:ext cx="911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4" name="Picture 15" descr="D:\ДОКУМЕНТ\Олег\лаборатории\земледелия и растениеводства\Аудитория энергомеры, 2019\DSC_0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018"/>
            <a:ext cx="37798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6" descr="D:\ДОКУМЕНТ\Олег\лаборатории\земледелия и растениеводства\Аудитория энергомеры, 2019\DSC_06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01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pPr>
              <a:defRPr/>
            </a:pPr>
            <a:fld id="{CDB1D7E7-CD72-4448-A4A7-1E1BA1932EE9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3188" y="115888"/>
            <a:ext cx="8933307" cy="504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Совершенствование материально технической базы факультетов (2018-2019 г.)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80678" y="6453336"/>
            <a:ext cx="8856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Лаборатория сельскохозяйственной биотехнологии 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9" descr="D:\ДОКУМЕНТ\Олег\лаборатории\лаборатория биотехнологи фото, 8.08.2019\26.09.19\DSC_70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4137" y="4064471"/>
            <a:ext cx="2988343" cy="199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1" descr="D:\ДОКУМЕНТ\Олег\лаборатории\лаборатория биотехнологи фото, 8.08.2019\26.09.19\DSC_70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082" y="4047157"/>
            <a:ext cx="3012443" cy="200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Объект 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4340" r="4019" b="5682"/>
          <a:stretch>
            <a:fillRect/>
          </a:stretch>
        </p:blipFill>
        <p:spPr>
          <a:xfrm>
            <a:off x="2878882" y="4022501"/>
            <a:ext cx="2989262" cy="20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440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3163C1-E293-4B57-9F6D-0450F7431372}" type="slidenum">
              <a:rPr lang="ru-RU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ДОКУМЕНТ\Учёный совет\воспитательная работа\Студ. самоуправление, 2019\Папка для ученого совета\закладка питомника земляники\IMG_20190407_10132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36886" y="2860580"/>
            <a:ext cx="2016000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7" name="Picture 5" descr="D:\ДОКУМЕНТ\Учёный совет\воспитательная работа\Студ. самоуправление, 2019\Папка для ученого совета\Закладка сада фото\15.03.19 Посадка шпалерного сада\IMG_20190320_120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162" y="2324158"/>
            <a:ext cx="1879954" cy="124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9701" name="TextBox 20"/>
          <p:cNvSpPr txBox="1">
            <a:spLocks noChangeArrowheads="1"/>
          </p:cNvSpPr>
          <p:nvPr/>
        </p:nvSpPr>
        <p:spPr bwMode="auto">
          <a:xfrm>
            <a:off x="2168525" y="5949950"/>
            <a:ext cx="6975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территории опытной станции заложен яблоневый сад:  площадь – 0,12 га, стоимость – 380  тыс. руб.</a:t>
            </a:r>
          </a:p>
          <a:p>
            <a:pPr eaLnBrk="1" hangingPunct="1"/>
            <a:r>
              <a:rPr lang="ru-RU" sz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Модернизирована  теплица: площадь – 0,06  га, стоимость 1200  тыс. руб.</a:t>
            </a:r>
          </a:p>
          <a:p>
            <a:pPr eaLnBrk="1" hangingPunct="1"/>
            <a:r>
              <a:rPr lang="ru-RU" sz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Заложен питомник земляники:  площадь – 0,14 га,  стоимость – 120  тыс. руб.</a:t>
            </a:r>
          </a:p>
          <a:p>
            <a:pPr eaLnBrk="1" hangingPunct="1"/>
            <a:r>
              <a:rPr lang="ru-RU" sz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Заложен сад: площадь – 2 га, стоимость 133 тыс. руб.</a:t>
            </a:r>
          </a:p>
        </p:txBody>
      </p:sp>
      <p:pic>
        <p:nvPicPr>
          <p:cNvPr id="3083" name="Picture 11" descr="E:\Школа_актива\DJI_04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2665" y="2708920"/>
            <a:ext cx="4605797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4" name="Picture 2" descr="D:\ДОКУМЕНТ\Учёный совет\воспитательная работа\Студ. самоуправление, 2019\Папка для ученого совета\Закладка сада фото\30.10.2018 - Учхоз.Сад. Разметка участка под посадку сада\IMG_20181030_1436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48" y="620688"/>
            <a:ext cx="1920037" cy="1297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63500" y="2014538"/>
            <a:ext cx="2198688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Разметка участка (ноябрь, 2018 г.)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925" y="3589338"/>
            <a:ext cx="2198688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Установка шпалеры, посадка деревьев (ноябрь, 2018 г.)</a:t>
            </a:r>
          </a:p>
        </p:txBody>
      </p:sp>
      <p:pic>
        <p:nvPicPr>
          <p:cNvPr id="5" name="Picture 7" descr="D:\ДОКУМЕНТ\Учёный совет\воспитательная работа\Студ. самоуправление, 2019\Папка для ученого совета\закладка питомника земляники\IMG_20190406_122746 (2)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031128" y="743121"/>
            <a:ext cx="2016000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6" name="Прямоугольник 25"/>
          <p:cNvSpPr/>
          <p:nvPr/>
        </p:nvSpPr>
        <p:spPr>
          <a:xfrm>
            <a:off x="6929438" y="2281238"/>
            <a:ext cx="2198687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Формирование гряд, установка  капельного орошения </a:t>
            </a:r>
          </a:p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(апрель, 2019 г.)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04025" y="4492625"/>
            <a:ext cx="2471738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Посадка земляники (апрель, 2019 г.)</a:t>
            </a:r>
          </a:p>
        </p:txBody>
      </p:sp>
      <p:pic>
        <p:nvPicPr>
          <p:cNvPr id="6" name="Picture 8" descr="\\192.168.1.102\деканаты\Факультет экологии и ландшафтной архитектуры\МАЗНИЦЫНА Л.В\Папка для ученого совета\Чистые игры 18.10.18 - копия\DSC_19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9661" y="1075235"/>
            <a:ext cx="1956134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9" descr="\\192.168.1.102\деканаты\Факультет экологии и ландшафтной архитектуры\МАЗНИЦЫНА Л.В\Папка для ученого совета\Чистые игры 18.10.18 - копия\DSC_1996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765732" y="1052736"/>
            <a:ext cx="1781935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0" name="Прямоугольник 29"/>
          <p:cNvSpPr/>
          <p:nvPr/>
        </p:nvSpPr>
        <p:spPr>
          <a:xfrm>
            <a:off x="2366963" y="2349500"/>
            <a:ext cx="429895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Модернизация теплицы (осень, 2018 г. – весна, 2019 г.)</a:t>
            </a:r>
          </a:p>
        </p:txBody>
      </p:sp>
      <p:pic>
        <p:nvPicPr>
          <p:cNvPr id="3085" name="Picture 13" descr="http://asprus.ru/blog/wp-content/gallery/prezentaciya-xortplant_1/hortplant_pr_1_40_1.jpg?6c2e3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3195" y="4772933"/>
            <a:ext cx="2050375" cy="1102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9713" name="Picture 15" descr="C:\Users\Люба\Pictures\рисунки без фона\qTBXGR9Mc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362" flipV="1">
            <a:off x="1917700" y="3776663"/>
            <a:ext cx="90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5" descr="C:\Users\Люба\Pictures\рисунки без фона\qTBXGR9M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1638" flipH="1" flipV="1">
            <a:off x="3014663" y="2159000"/>
            <a:ext cx="984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5" descr="C:\Users\Люба\Pictures\рисунки без фона\qTBXGR9M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447" flipH="1" flipV="1">
            <a:off x="6527800" y="3411538"/>
            <a:ext cx="8032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6" name="Заголовок 1"/>
          <p:cNvSpPr txBox="1">
            <a:spLocks/>
          </p:cNvSpPr>
          <p:nvPr/>
        </p:nvSpPr>
        <p:spPr bwMode="auto">
          <a:xfrm>
            <a:off x="401638" y="44450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b="1">
                <a:solidFill>
                  <a:srgbClr val="0000CC"/>
                </a:solidFill>
                <a:latin typeface="Cambria" pitchFamily="18" charset="0"/>
              </a:rPr>
              <a:t>Совершенствование производственной базы факультетов на территории опытной станции  (2018-2019 гг.)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7150" y="6559550"/>
            <a:ext cx="2198688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Плодоношение (сентябрь, 2019 г. )</a:t>
            </a:r>
          </a:p>
        </p:txBody>
      </p:sp>
      <p:pic>
        <p:nvPicPr>
          <p:cNvPr id="53250" name="Picture 2" descr="D:\ДОКУМЕНТ\Олег\учхоз\шпалерный сад 26.09.2019\DSC_7147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53" y="4005064"/>
            <a:ext cx="1879200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3251" name="Picture 3" descr="D:\ДОКУМЕНТ\Олег\учхоз\шпалерный сад 26.09.2019\DSC_713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793" y="5229200"/>
            <a:ext cx="1879200" cy="1268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53941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68" name="AutoShape 4" descr="https://apf.mail.ru/cgi-bin/readmsg/IMG_1350.JPG?id=15423762660000000347%3B0%3B1&amp;x-email=drepa-elena%40mail.ru&amp;exif=1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20711" y="6489700"/>
            <a:ext cx="882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Сортоучасток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0" y="2996952"/>
            <a:ext cx="911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1" name="Picture 3" descr="D:\ДОКУМЕНТ\Олег\лаборатории\земледелия и растениеводства\2020\274,275\DSCN8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3"/>
          <a:stretch/>
        </p:blipFill>
        <p:spPr bwMode="auto">
          <a:xfrm>
            <a:off x="6137750" y="548680"/>
            <a:ext cx="2980850" cy="2160000"/>
          </a:xfrm>
          <a:prstGeom prst="rect">
            <a:avLst/>
          </a:prstGeom>
          <a:ln>
            <a:noFill/>
          </a:ln>
          <a:effectLst>
            <a:reflection blurRad="12700" stA="29000" endPos="0" dist="5000" dir="5400000" sy="-100000" algn="bl" rotWithShape="0"/>
          </a:effectLst>
          <a:scene3d>
            <a:camera prst="perspectiveContrastingLeftFacing" fov="2700000">
              <a:rot lat="149859" lon="1805671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pPr>
              <a:defRPr/>
            </a:pPr>
            <a:fld id="{CDB1D7E7-CD72-4448-A4A7-1E1BA1932EE9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5" name="Picture 2" descr="D:\ДОКУМЕНТ\Олег\лаборатории\земледелия и растениеводства\2020\274,275\DSCN8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90"/>
          <a:stretch/>
        </p:blipFill>
        <p:spPr bwMode="auto">
          <a:xfrm>
            <a:off x="23757" y="548680"/>
            <a:ext cx="3312097" cy="2160000"/>
          </a:xfrm>
          <a:prstGeom prst="rect">
            <a:avLst/>
          </a:prstGeom>
          <a:ln>
            <a:noFill/>
          </a:ln>
          <a:effectLst>
            <a:reflection blurRad="12700" stA="29000" endPos="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ДОКУМЕНТ\Олег\лаборатории\земледелия и растениеводства\2020\274,275\DSC_57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5" t="15709" r="5289" b="23626"/>
          <a:stretch/>
        </p:blipFill>
        <p:spPr bwMode="auto">
          <a:xfrm>
            <a:off x="3059832" y="548680"/>
            <a:ext cx="3554814" cy="2160000"/>
          </a:xfrm>
          <a:prstGeom prst="rect">
            <a:avLst/>
          </a:prstGeom>
          <a:ln>
            <a:noFill/>
          </a:ln>
          <a:effectLst>
            <a:reflection blurRad="12700" stA="29000" endPos="0" dist="5000" dir="5400000" sy="-100000" algn="bl" rotWithShape="0"/>
          </a:effectLst>
          <a:scene3d>
            <a:camera prst="perspectiveContrastingLeftFacing">
              <a:rot lat="300000" lon="21594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03188" y="115888"/>
            <a:ext cx="8933307" cy="504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Совершенствование материально технической базы факультетов (2019-2020 г.)</a:t>
            </a:r>
          </a:p>
        </p:txBody>
      </p:sp>
      <p:pic>
        <p:nvPicPr>
          <p:cNvPr id="196610" name="Picture 2" descr="D:\ДОКУМЕНТ\Олег\НИР\НАУКА _ГСУ\ГСУ\IMG_09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460385"/>
            <a:ext cx="3990280" cy="29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1" name="Picture 3" descr="D:\ДОКУМЕНТ\Олег\НИР\НАУКА _ГСУ\ГСУ\PICT64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8300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41288" y="2778384"/>
            <a:ext cx="882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 занимательной селекции (ауд. 274)</a:t>
            </a:r>
          </a:p>
        </p:txBody>
      </p:sp>
    </p:spTree>
    <p:extLst>
      <p:ext uri="{BB962C8B-B14F-4D97-AF65-F5344CB8AC3E}">
        <p14:creationId xmlns:p14="http://schemas.microsoft.com/office/powerpoint/2010/main" val="7650824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2" name="AutoShape 4" descr="https://apf.mail.ru/cgi-bin/readmsg/IMG_1350.JPG?id=15423762660000000347%3B0%3B1&amp;x-email=drepa-elena%40mail.ru&amp;exif=1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98053" y="3098999"/>
            <a:ext cx="882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Учебный класс ООО «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Сингента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(ауд. №37)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0" y="3500438"/>
            <a:ext cx="911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9" name="Picture 11" descr="D:\ДОКУМЕНТ\Олег\лаборатории\37 ауд\2020\DSCN7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94" y="481634"/>
            <a:ext cx="34067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D:\ДОКУМЕНТ\Олег\лаборатории\37 ауд\2020\DSCN76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88" y="523305"/>
            <a:ext cx="2819493" cy="25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ДОКУМЕНТ\Олег\лаборатории\37 ауд\2020\DSCN76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81" y="507034"/>
            <a:ext cx="3373438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pPr>
              <a:defRPr/>
            </a:pPr>
            <a:fld id="{CDB1D7E7-CD72-4448-A4A7-1E1BA1932EE9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3188" y="107628"/>
            <a:ext cx="8933307" cy="504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dirty="0" smtClean="0">
                <a:solidFill>
                  <a:srgbClr val="C00000"/>
                </a:solidFill>
                <a:latin typeface="Cambria" pitchFamily="18" charset="0"/>
              </a:rPr>
              <a:t>Совершенствование материально технической базы факультетов (2019-2020 г.)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28588" y="6259215"/>
            <a:ext cx="8856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Аудитории для практических занятий (№№275, 264 )</a:t>
            </a:r>
          </a:p>
        </p:txBody>
      </p:sp>
      <p:pic>
        <p:nvPicPr>
          <p:cNvPr id="16" name="Picture 9" descr="D:\ДОКУМЕНТ\Олег\лаборатории\земледелия и растениеводства\2020\ауд. 264\DSCN75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74" y="3760142"/>
            <a:ext cx="3234042" cy="24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ДОКУМЕНТ\Олег\лаборатории\земледелия и растениеводства\2020\274,275\DSCN8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121" y="3760142"/>
            <a:ext cx="3648847" cy="242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982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5" name="TextBox 11"/>
          <p:cNvSpPr txBox="1">
            <a:spLocks noChangeArrowheads="1"/>
          </p:cNvSpPr>
          <p:nvPr/>
        </p:nvSpPr>
        <p:spPr bwMode="auto">
          <a:xfrm>
            <a:off x="141288" y="44450"/>
            <a:ext cx="8843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материально-технической базы факультетов</a:t>
            </a:r>
          </a:p>
        </p:txBody>
      </p:sp>
      <p:sp>
        <p:nvSpPr>
          <p:cNvPr id="13316" name="AutoShape 4" descr="https://apf.mail.ru/cgi-bin/readmsg/IMG_1350.JPG?id=15423762660000000347%3B0%3B1&amp;x-email=drepa-elena%40mail.ru&amp;exif=1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28588" y="3094038"/>
            <a:ext cx="8856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ИТ-класс АО «Байер» (ауд. № 87)</a:t>
            </a: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128588" y="6462713"/>
            <a:ext cx="882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Учебный класс ООО «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Фосагро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Ставрополь» (ауд. №88)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0" y="3500438"/>
            <a:ext cx="911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3" name="Рисунок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13963" r="2061" b="20721"/>
          <a:stretch>
            <a:fillRect/>
          </a:stretch>
        </p:blipFill>
        <p:spPr bwMode="auto">
          <a:xfrm>
            <a:off x="4211960" y="626031"/>
            <a:ext cx="4844965" cy="24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7725" y="3657126"/>
            <a:ext cx="4080881" cy="28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pPr>
              <a:defRPr/>
            </a:pPr>
            <a:fld id="{CDB1D7E7-CD72-4448-A4A7-1E1BA1932EE9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76803" name="Picture 3" descr="D:\ДОКУМЕНТ\Олег\лаборатории\Байер, фосагро\Фото\2+\UYTG67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3" y="624539"/>
            <a:ext cx="3456385" cy="24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D:\ДОКУМЕНТ\Олег\лаборатории\Байер, фосагро\Фото\1+\FDTW65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487" y="3628725"/>
            <a:ext cx="4385557" cy="282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225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393" y="803452"/>
            <a:ext cx="8823325" cy="449775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35.03.04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Агрономия (бакалавриат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), 35.04.04 Агрономия (магистратура)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05.03.06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Экология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 природопользование (академический бакалавриат), 05.04.06 Экология и природопользование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(академическая магистратура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21.03.02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Землеустройство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 кадастры (академический, прикладной бакалавриат), 21.04.02 Землеустройство и кадастры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(академическая магистратура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19.03.02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Продукты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питания  из растительного сырья (академический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бакалавриат),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19.04.02 Продукты питания  из растительного сырья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(академическая магистратура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35.03.10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Ландшафтная архитектура (бакалавриат), 35.04.09 Ландшафтная архитектура (магистратура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3011" name="Text Box 3"/>
          <p:cNvSpPr txBox="1">
            <a:spLocks noChangeArrowheads="1"/>
          </p:cNvSpPr>
          <p:nvPr/>
        </p:nvSpPr>
        <p:spPr bwMode="auto">
          <a:xfrm>
            <a:off x="252411" y="197771"/>
            <a:ext cx="8353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подготовки на факультетах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\\192.168.1.76\фэила\УЧХОЗ\Герб вариант 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14" y="5732562"/>
            <a:ext cx="1000110" cy="1000110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\\192.168.1.76\фэила\УЧХОЗ\ФЭиЛ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470" y="5849462"/>
            <a:ext cx="865686" cy="865686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герб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5804004"/>
            <a:ext cx="954531" cy="91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5849" flipH="1">
            <a:off x="5797107" y="5954129"/>
            <a:ext cx="2242996" cy="480167"/>
          </a:xfrm>
          <a:prstGeom prst="rect">
            <a:avLst/>
          </a:prstGeom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4"/>
          <p:cNvGraphicFramePr>
            <a:graphicFrameLocks noGrp="1" noChangeAspect="1"/>
          </p:cNvGraphicFramePr>
          <p:nvPr/>
        </p:nvGraphicFramePr>
        <p:xfrm>
          <a:off x="214280" y="5794860"/>
          <a:ext cx="928696" cy="928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CorelDRAW" r:id="rId8" imgW="4359960" imgH="4359960" progId="">
                  <p:embed/>
                </p:oleObj>
              </mc:Choice>
              <mc:Fallback>
                <p:oleObj name="CorelDRAW" r:id="rId8" imgW="4359960" imgH="4359960" progId="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0" y="5794860"/>
                        <a:ext cx="928696" cy="928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5339" flipH="1">
            <a:off x="1171065" y="6067002"/>
            <a:ext cx="2132183" cy="496029"/>
          </a:xfrm>
          <a:prstGeom prst="rect">
            <a:avLst/>
          </a:prstGeom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5463" y="5273167"/>
            <a:ext cx="2147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 апреля 2014 г.</a:t>
            </a:r>
            <a:endParaRPr lang="ru-RU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Document\Олег\учхоз\2009.7.12-Поля\0-пОЛЯ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0" y="4706075"/>
            <a:ext cx="9144000" cy="215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71414"/>
            <a:ext cx="8229600" cy="57150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Руководители научных школ и направлений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108520" y="2886824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РАН Есаулко А.Н.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475656" y="2907879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Власова О.И.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987824" y="2907879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Академик РАН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smtClean="0">
                <a:solidFill>
                  <a:srgbClr val="0033CC"/>
                </a:solidFill>
              </a:rPr>
              <a:t>Петрова Л.Н.</a:t>
            </a:r>
            <a:endParaRPr lang="ru-RU" sz="1300" dirty="0">
              <a:solidFill>
                <a:srgbClr val="0033CC"/>
              </a:solidFill>
            </a:endParaRPr>
          </a:p>
        </p:txBody>
      </p:sp>
      <p:pic>
        <p:nvPicPr>
          <p:cNvPr id="18" name="Picture 8" descr="dorojk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1050491"/>
            <a:ext cx="1468346" cy="1800000"/>
          </a:xfr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572000" y="2907879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</a:t>
            </a:r>
            <a:r>
              <a:rPr lang="ru-RU" sz="1300" dirty="0" err="1" smtClean="0">
                <a:solidFill>
                  <a:srgbClr val="0033CC"/>
                </a:solidFill>
              </a:rPr>
              <a:t>Дорожко</a:t>
            </a:r>
            <a:r>
              <a:rPr lang="ru-RU" sz="1300" dirty="0" smtClean="0">
                <a:solidFill>
                  <a:srgbClr val="0033CC"/>
                </a:solidFill>
              </a:rPr>
              <a:t> Г.Р.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07504" y="5479647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</a:t>
            </a:r>
            <a:r>
              <a:rPr lang="ru-RU" sz="1300" dirty="0" err="1" smtClean="0">
                <a:solidFill>
                  <a:srgbClr val="0033CC"/>
                </a:solidFill>
              </a:rPr>
              <a:t>Цховребов</a:t>
            </a:r>
            <a:r>
              <a:rPr lang="ru-RU" sz="1300" dirty="0" smtClean="0">
                <a:solidFill>
                  <a:srgbClr val="0033CC"/>
                </a:solidFill>
              </a:rPr>
              <a:t> В.С.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547664" y="5479647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Доцент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smtClean="0">
                <a:solidFill>
                  <a:srgbClr val="0033CC"/>
                </a:solidFill>
              </a:rPr>
              <a:t>Романенко Е.С.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144950" y="5479647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Письменная Е.В.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940152" y="2886824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err="1" smtClean="0">
                <a:solidFill>
                  <a:srgbClr val="0033CC"/>
                </a:solidFill>
              </a:rPr>
              <a:t>Шутко</a:t>
            </a:r>
            <a:r>
              <a:rPr lang="ru-RU" sz="1300" dirty="0" smtClean="0">
                <a:solidFill>
                  <a:srgbClr val="0033CC"/>
                </a:solidFill>
              </a:rPr>
              <a:t> А.П.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6097278" y="5479647"/>
            <a:ext cx="1643074" cy="3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Доцент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err="1" smtClean="0">
                <a:solidFill>
                  <a:srgbClr val="0033CC"/>
                </a:solidFill>
              </a:rPr>
              <a:t>Мандра</a:t>
            </a:r>
            <a:r>
              <a:rPr lang="ru-RU" sz="1300" dirty="0" smtClean="0">
                <a:solidFill>
                  <a:srgbClr val="0033CC"/>
                </a:solidFill>
              </a:rPr>
              <a:t> Ю.А.</a:t>
            </a:r>
            <a:endParaRPr lang="ru-RU" sz="1300" dirty="0">
              <a:solidFill>
                <a:srgbClr val="0033CC"/>
              </a:solidFill>
            </a:endParaRPr>
          </a:p>
        </p:txBody>
      </p:sp>
      <p:pic>
        <p:nvPicPr>
          <p:cNvPr id="195602" name="Picture 18" descr="D:\ДОКУМЕНТ\Олег\кафедры и подразделения\СтГАУ-ЕСАУЛКО А.Н.=\ЕСАУЛКО А.Н.=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4630" r="7538" b="13727"/>
          <a:stretch/>
        </p:blipFill>
        <p:spPr bwMode="auto">
          <a:xfrm>
            <a:off x="43573" y="1028762"/>
            <a:ext cx="1374512" cy="1800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7500926" y="2899082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Доцент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smtClean="0">
                <a:solidFill>
                  <a:srgbClr val="0033CC"/>
                </a:solidFill>
              </a:rPr>
              <a:t>Лошаков А.В</a:t>
            </a:r>
            <a:r>
              <a:rPr lang="ru-RU" sz="1300" dirty="0" smtClean="0">
                <a:solidFill>
                  <a:srgbClr val="0033CC"/>
                </a:solidFill>
              </a:rPr>
              <a:t>.</a:t>
            </a:r>
            <a:endParaRPr lang="ru-RU" sz="1300" dirty="0">
              <a:solidFill>
                <a:srgbClr val="0033CC"/>
              </a:solidFill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7465430" y="5479647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Доцент </a:t>
            </a:r>
            <a:br>
              <a:rPr lang="ru-RU" sz="1300" dirty="0" smtClean="0">
                <a:solidFill>
                  <a:srgbClr val="0033CC"/>
                </a:solidFill>
              </a:rPr>
            </a:br>
            <a:r>
              <a:rPr lang="ru-RU" sz="1300" dirty="0" smtClean="0">
                <a:solidFill>
                  <a:srgbClr val="0033CC"/>
                </a:solidFill>
              </a:rPr>
              <a:t>Глазунова Н.Н.</a:t>
            </a:r>
            <a:endParaRPr lang="ru-RU" sz="1300" dirty="0">
              <a:solidFill>
                <a:srgbClr val="0033CC"/>
              </a:solidFill>
            </a:endParaRPr>
          </a:p>
        </p:txBody>
      </p:sp>
      <p:pic>
        <p:nvPicPr>
          <p:cNvPr id="195606" name="Picture 22" descr="D:\ДОКУМЕНТ\Олег\кафедры и подразделения\портреты\глазунова н.н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94" y="3525669"/>
            <a:ext cx="1199912" cy="1800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6650-8BCF-4122-8F75-603E4802E6F6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95624" name="Picture 40" descr="D:\ДОКУМЕНТ\Олег\кафедры и подразделения\портреты\письменна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/>
          <a:stretch/>
        </p:blipFill>
        <p:spPr bwMode="auto">
          <a:xfrm>
            <a:off x="3176218" y="3519563"/>
            <a:ext cx="13514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4657118" y="5474196"/>
            <a:ext cx="1643074" cy="35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1300" dirty="0" smtClean="0">
                <a:solidFill>
                  <a:srgbClr val="0033CC"/>
                </a:solidFill>
              </a:rPr>
              <a:t>Профессор </a:t>
            </a:r>
            <a:r>
              <a:rPr lang="ru-RU" sz="1300" dirty="0" err="1" smtClean="0">
                <a:solidFill>
                  <a:srgbClr val="0033CC"/>
                </a:solidFill>
              </a:rPr>
              <a:t>Дридигер</a:t>
            </a:r>
            <a:r>
              <a:rPr lang="ru-RU" sz="1300" dirty="0" smtClean="0">
                <a:solidFill>
                  <a:srgbClr val="0033CC"/>
                </a:solidFill>
              </a:rPr>
              <a:t> В.К.</a:t>
            </a:r>
            <a:endParaRPr lang="ru-RU" sz="1300" dirty="0">
              <a:solidFill>
                <a:srgbClr val="0033CC"/>
              </a:solidFill>
            </a:endParaRPr>
          </a:p>
        </p:txBody>
      </p:sp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9" cstate="print"/>
          <a:srcRect l="4860" t="3006" r="6168" b="9947"/>
          <a:stretch>
            <a:fillRect/>
          </a:stretch>
        </p:blipFill>
        <p:spPr bwMode="auto">
          <a:xfrm>
            <a:off x="4768464" y="3550821"/>
            <a:ext cx="1315704" cy="18000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95628" name="Picture 44" descr="D:\ДОКУМЕНТ\Олег\кафедры и подразделения\ФАиЗР, 2020\ФАиЗР-к.ОЗРСиС-О.И.Власова-зав.каф.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11" y="1019634"/>
            <a:ext cx="12599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29" name="Picture 45" descr="D:\ДОКУМЕНТ\Олег\кафедры и подразделения\ФАиЗР, 2020\ФАиЗР-к.ПиПППиРС-Е.С.Романенко-заф.каф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17653"/>
            <a:ext cx="12599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30" name="Picture 46" descr="D:\ДОКУМЕНТ\Олег\кафедры и подразделения\ФАиЗР, 2020\ФАиЗР-к.Почвоведения-В.С.Цховребов-зав.каф =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9" y="3525669"/>
            <a:ext cx="12599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31" name="Picture 47" descr="D:\ДОКУМЕНТ\Олег\кафедры и подразделения\ФАиЗР, 2020\ФАиЗР-к.ЗУиК-А.В.Лошаков-зав.каф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89" y="1067030"/>
            <a:ext cx="12599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32" name="Picture 48" descr="D:\ДОКУМЕНТ\Олег\кафедры и подразделения\фитопатология\01-Шутко Анна Петровн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52" y="1067030"/>
            <a:ext cx="12599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33" name="Picture 49" descr="D:\ДОКУМЕНТ\Олег\кафедры и подразделения\портреты\петров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30" y="1067030"/>
            <a:ext cx="12000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34" name="Picture 50" descr="D:\ДОКУМЕНТ\Олег\кафедры и подразделения\портреты\мандра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90" y="3501249"/>
            <a:ext cx="12000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Кафедра агрохимии и физиологии растений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40090" y="3396131"/>
            <a:ext cx="2071670" cy="39290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Заведующий кафедрой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, доцент Е.В. </a:t>
            </a:r>
            <a:r>
              <a:rPr lang="ru-RU" sz="1200" b="1" i="1" kern="0" dirty="0" err="1" smtClean="0">
                <a:solidFill>
                  <a:srgbClr val="0000FF"/>
                </a:solidFill>
                <a:latin typeface="Cambria" pitchFamily="18" charset="0"/>
              </a:rPr>
              <a:t>Голосной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2035" name="Picture 3" descr="G:\буклет 2015\19.jpg"/>
          <p:cNvPicPr>
            <a:picLocks noChangeAspect="1" noChangeArrowheads="1"/>
          </p:cNvPicPr>
          <p:nvPr/>
        </p:nvPicPr>
        <p:blipFill>
          <a:blip r:embed="rId3" cstate="print"/>
          <a:srcRect t="5453" b="6171"/>
          <a:stretch>
            <a:fillRect/>
          </a:stretch>
        </p:blipFill>
        <p:spPr bwMode="auto">
          <a:xfrm>
            <a:off x="214282" y="4046332"/>
            <a:ext cx="3929090" cy="2668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97634" name="Picture 2" descr="http://www.stgau.ru/images/Facultet/agro/agrohimiya/new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4944"/>
            <a:ext cx="1872207" cy="23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5" name="Picture 3" descr="D:\ДОКУМЕНТ\Олег\лаборатории\КАФЕДРА АГРОХИМИИ\2018\BT7A2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9066"/>
            <a:ext cx="3995177" cy="26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0" name="Picture 2" descr="D:\ДОКУМЕНТ\Олег\кафедры и подразделения\ФАиЗР, 2020\ФАиЗР-к.Агрохимии 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20688"/>
            <a:ext cx="5313648" cy="31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770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80" y="2230"/>
            <a:ext cx="9123920" cy="906489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История, ученые, научные достижения кафедры агрохимии и физиологии растений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9108504" cy="566124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Кафедра агрохимии приобрела свой юридический статус в 1953 году.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2009 году в результате реорганизации кафедр агрохимии; ботаники, физиологии растений и дендрологии, была переименована в кафедру агрохимии и физиологии растений.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Становление кафедры связано с именем Георгия Ивановича </a:t>
            </a:r>
            <a:r>
              <a:rPr lang="ru-RU" sz="16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Челядинова</a:t>
            </a: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. Г.И. Челядинов – кандидат сельскохозяйственных наук, профессор руководил кафедрой агрохимии с 1951 г по 1966 год.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Позже кафедрой заведовали: Калязин И.А., Чернов А.П., Агеев В.В., Есаулко А.Н. С 2018 г. кафедру возглавляет  кандидат сельскохозяйственных наук, доцент </a:t>
            </a:r>
            <a:r>
              <a:rPr lang="ru-RU" sz="16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Голосной</a:t>
            </a: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</a:rPr>
              <a:t> Евгений Валерьевич.</a:t>
            </a: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Достоянием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 является многолетний стационарный опыт: «Разработка теоретических и технологических основ биогеохимических потоков веществ в </a:t>
            </a:r>
            <a:r>
              <a:rPr lang="ru-RU" sz="16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агроландшафтах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основанный в  1976 году, общей площадью 6,6 га. Стационар включен в государственный реестр географической сети опытов с удобрениями и другими агрохимическими средствами и является достоянием сельскохозяйственной науки Российской Федерации,</a:t>
            </a:r>
          </a:p>
          <a:p>
            <a:pPr>
              <a:spcBef>
                <a:spcPts val="0"/>
              </a:spcBef>
            </a:pPr>
            <a:endParaRPr lang="ru-RU" sz="1600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Научные </a:t>
            </a:r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кафедры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системы удобрения в севооборотах под отдельные культуры; 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расчет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 удобрений под планируемый урожай по агрохимическим показателям; 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комплексное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агрохимическое обследование почв с.-х. угодий; 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листовая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тканевая диагностика;  программирование урожая и его качества; </a:t>
            </a:r>
            <a:endParaRPr lang="ru-RU" sz="1600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ru-RU" sz="16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применению новых минеральных и органических удобрений, ФАВ и др.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239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7164288" y="3903260"/>
            <a:ext cx="1656184" cy="2878356"/>
            <a:chOff x="846332" y="3269147"/>
            <a:chExt cx="1123364" cy="1896010"/>
          </a:xfrm>
        </p:grpSpPr>
        <p:pic>
          <p:nvPicPr>
            <p:cNvPr id="14" name="Рисунок 13" descr="C:\Users\Админ\Desktop\Новая папка\img880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32" y="3269147"/>
              <a:ext cx="1123364" cy="1357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846332" y="4643718"/>
              <a:ext cx="1123364" cy="52143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100" i="1" dirty="0">
                  <a:solidFill>
                    <a:srgbClr val="0000FF"/>
                  </a:solidFill>
                  <a:latin typeface="Times New Roman" pitchFamily="18" charset="0"/>
                </a:rPr>
                <a:t>П</a:t>
              </a: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рофессор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Владлен Михайлович </a:t>
              </a:r>
              <a:r>
                <a:rPr kumimoji="0" lang="ru-RU" sz="1100" b="0" i="1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Горяинов</a:t>
              </a:r>
              <a:endPara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(1964-1970 гг.)</a:t>
              </a:r>
              <a:endPara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3528" y="785795"/>
            <a:ext cx="1368153" cy="2643205"/>
            <a:chOff x="899592" y="332657"/>
            <a:chExt cx="954033" cy="1870494"/>
          </a:xfrm>
        </p:grpSpPr>
        <p:pic>
          <p:nvPicPr>
            <p:cNvPr id="2" name="Рисунок 1" descr="C:\Users\Админ\Desktop\Новая папка\img849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32657"/>
              <a:ext cx="954033" cy="14118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899592" y="1744537"/>
              <a:ext cx="954033" cy="45861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Доцент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 Борис Георгиевич </a:t>
              </a:r>
              <a:r>
                <a:rPr kumimoji="0" lang="ru-RU" sz="1100" b="0" i="1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Имбс</a:t>
              </a: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(1941-1947 гг.)</a:t>
              </a:r>
              <a:endPara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030486" y="785794"/>
            <a:ext cx="1573962" cy="2605161"/>
            <a:chOff x="2346217" y="332656"/>
            <a:chExt cx="1097547" cy="1843571"/>
          </a:xfrm>
        </p:grpSpPr>
        <p:pic>
          <p:nvPicPr>
            <p:cNvPr id="5" name="Рисунок 4" descr="C:\Users\Админ\Desktop\Новая папка\img851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217" y="332656"/>
              <a:ext cx="1097547" cy="1411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2346217" y="1771458"/>
              <a:ext cx="1079991" cy="4047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Профессор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В.С. Весёлый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(1953-1956 гг.)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553384" y="3929066"/>
            <a:ext cx="1594681" cy="2852549"/>
            <a:chOff x="5218428" y="388364"/>
            <a:chExt cx="978064" cy="2010320"/>
          </a:xfrm>
        </p:grpSpPr>
        <p:pic>
          <p:nvPicPr>
            <p:cNvPr id="11" name="Рисунок 10" descr="C:\Users\Админ\Desktop\Новая папка\img881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28" y="388364"/>
              <a:ext cx="978064" cy="1405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218428" y="1848855"/>
              <a:ext cx="968624" cy="54982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Профессор  Николай  Митрофанович Куренной </a:t>
              </a:r>
              <a:b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</a:br>
              <a:r>
                <a:rPr kumimoji="0" lang="ru-RU" sz="11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(1960-1961;1963-1964 гг.)</a:t>
              </a:r>
              <a:endPara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364089" y="3937235"/>
            <a:ext cx="1570494" cy="2579236"/>
            <a:chOff x="3736320" y="314953"/>
            <a:chExt cx="1095128" cy="1825225"/>
          </a:xfrm>
        </p:grpSpPr>
        <p:pic>
          <p:nvPicPr>
            <p:cNvPr id="29" name="Рисунок 28" descr="C:\Users\Админ\Desktop\Новая папка\img852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320" y="314953"/>
              <a:ext cx="1095128" cy="14113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6320" y="1733809"/>
              <a:ext cx="1095128" cy="4063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i="1" dirty="0">
                  <a:solidFill>
                    <a:srgbClr val="0000FF"/>
                  </a:solidFill>
                  <a:latin typeface="Times New Roman" pitchFamily="18" charset="0"/>
                </a:rPr>
                <a:t>П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рофессор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В.М. Докучаев </a:t>
              </a:r>
              <a:b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</a:b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(1961-1963 гг.)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39464" y="17584"/>
            <a:ext cx="9104536" cy="75809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99"/>
                </a:solidFill>
                <a:latin typeface="Cambria" pitchFamily="18" charset="0"/>
              </a:rPr>
              <a:t>Деканы агрономического факультета</a:t>
            </a:r>
            <a:endParaRPr lang="ru-RU" sz="32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426068"/>
            <a:ext cx="2133600" cy="476250"/>
          </a:xfrm>
        </p:spPr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835695" y="2818974"/>
            <a:ext cx="1652973" cy="75404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Профессор </a:t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</a:b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Александр Арсеньевич Смирнов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(1947-1950 гг.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)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" y="5963241"/>
            <a:ext cx="1674198" cy="85656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Доцент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Константин Константинович Рыбалко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(1956-1959 гг.)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488669" y="2857018"/>
            <a:ext cx="1440160" cy="5719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Доцент </a:t>
            </a:r>
            <a:b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</a:b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И.Г. Георгиев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(1950-1951 гг.)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076056" y="2857019"/>
            <a:ext cx="1440160" cy="5719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Профессор</a:t>
            </a:r>
            <a:b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</a:b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И.И. Гарус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(1951-1953 гг.)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956651" y="6237019"/>
            <a:ext cx="1463221" cy="6483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Профессор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А.Ф. Калашников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(1959-1960 гг.)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25488" r="47960" b="20537"/>
          <a:stretch/>
        </p:blipFill>
        <p:spPr bwMode="auto">
          <a:xfrm>
            <a:off x="1963540" y="768282"/>
            <a:ext cx="1525129" cy="199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28228" r="31928" b="18327"/>
          <a:stretch/>
        </p:blipFill>
        <p:spPr bwMode="auto">
          <a:xfrm>
            <a:off x="68254" y="3999470"/>
            <a:ext cx="1587670" cy="199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9943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Кафедра общего земледелия, растениеводства,  селекции и семеноводства им. проф. Ф.И. </a:t>
            </a:r>
            <a:r>
              <a:rPr lang="ru-RU" sz="2000" b="1" dirty="0" err="1" smtClean="0">
                <a:solidFill>
                  <a:srgbClr val="000099"/>
                </a:solidFill>
                <a:latin typeface="Cambria" pitchFamily="18" charset="0"/>
              </a:rPr>
              <a:t>Бобрышева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73058" name="Picture 2" descr="E:\кафедры и подразделения\портреты\власова о.и..jpg"/>
          <p:cNvPicPr>
            <a:picLocks noChangeAspect="1" noChangeArrowheads="1"/>
          </p:cNvPicPr>
          <p:nvPr/>
        </p:nvPicPr>
        <p:blipFill>
          <a:blip r:embed="rId3" cstate="print"/>
          <a:srcRect l="25136" t="17859" r="29885"/>
          <a:stretch>
            <a:fillRect/>
          </a:stretch>
        </p:blipFill>
        <p:spPr bwMode="auto">
          <a:xfrm>
            <a:off x="400500" y="900570"/>
            <a:ext cx="1842109" cy="2242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85720" y="3143248"/>
            <a:ext cx="2071670" cy="78581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Заведующая кафедрой </a:t>
            </a:r>
            <a:r>
              <a:rPr lang="ru-RU" sz="1400" b="1" i="1" kern="0" dirty="0" smtClean="0">
                <a:solidFill>
                  <a:srgbClr val="0000FF"/>
                </a:solidFill>
                <a:latin typeface="Cambria" pitchFamily="18" charset="0"/>
              </a:rPr>
              <a:t>, профессор О.И. Власова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73060" name="Picture 4" descr="G:\буклет 2015\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77535"/>
            <a:ext cx="3823681" cy="286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99683" name="Picture 3" descr="D:\ДОКУМЕНТ\Олег\лаборатории\земледелия и растениеводства\2018\DSC_46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9" y="3929066"/>
            <a:ext cx="4223661" cy="28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4" name="Picture 2" descr="D:\ДОКУМЕНТ\Олег\кафедры и подразделения\ФАиЗР, 2020\ФАиЗР-к.ОЗРСиС 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8240"/>
            <a:ext cx="64513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126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pPr eaLnBrk="1" hangingPunct="1">
              <a:defRPr/>
            </a:pP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ученые кафедры 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общего земледелия, растениеводства, селекции и семеноводства 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Ф.И. </a:t>
            </a:r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Бобрышева</a:t>
            </a:r>
            <a:endParaRPr lang="ru-RU" sz="23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24744"/>
            <a:ext cx="8686800" cy="550465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Кафедра общего и мелиоративного земледелия организована в 2006 году путём объединения кафедр земледелия и мелиорации и орошаемого земледелия. </a:t>
            </a:r>
            <a:b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Кафедра земледелия – одна из старейших на агрономическом факультете, созданная в 1943 году. Первым заведующим был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Бегишев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 А.Н. (1943-1945 гг.), потом ее возглавлял Наумов С.А. (1945-1952 гг.). </a:t>
            </a:r>
            <a:b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Кафедра мелиорации и орошаемого земледелия основана в 1945 году.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В разное время во главе кафедры стояли видные ученые –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В.М.Докучаев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 (1959-1974 гг.), академик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В.М.Пенчуков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 (1974-1978 гг.), профессора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Г.Г.Данилов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 (1979-1983 гг.),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Л.Д.Максименко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 (1983-1990 гг.).  В 2016 году к кафедре присоединена кафедра растениеводства и селекции им. профессора Ф.И.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</a:rPr>
              <a:t>Бобрышева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. 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1600" dirty="0" smtClean="0">
              <a:solidFill>
                <a:schemeClr val="accent3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растениеводства образована в 1943 году. В 2013 году в ходе реструктуризации кафедр факультета, переименована в кафедру растениеводства и селекции имени профессора Ф. И. </a:t>
            </a:r>
            <a:r>
              <a:rPr lang="ru-RU" sz="1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Бобрышева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Заведовал 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кафедрой - доктор сельскохозяйственных наук, профессор Александр Иванович Войсковой (до 2016 г.).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endParaRPr lang="ru-RU" sz="1600" b="1" dirty="0">
              <a:solidFill>
                <a:schemeClr val="accent3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Сотрудниками кафедры созданы сорта озимой мягкой пшеницы «ФИБ» и «</a:t>
            </a:r>
            <a:r>
              <a:rPr lang="ru-RU" sz="1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Босмина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озимой твердой пшеницы «Багряница», тритикале озимой «Купина». Сорта </a:t>
            </a:r>
            <a:r>
              <a:rPr lang="ru-RU" sz="1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стевии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«Ставропольская сластена» и донника двулетнего «</a:t>
            </a:r>
            <a:r>
              <a:rPr lang="ru-RU" sz="1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Донче</a:t>
            </a:r>
            <a:r>
              <a:rPr lang="ru-RU" sz="1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включены в Государственный реестр селекционных достижений РФ.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>В настоящее время заведует объединённой кафедрой  - доктор сельскохозяйственных наук Власова Ольга Ивановна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1600" dirty="0" smtClean="0">
                <a:solidFill>
                  <a:srgbClr val="000099"/>
                </a:solidFill>
                <a:latin typeface="Times New Roman" pitchFamily="18" charset="0"/>
              </a:rPr>
            </a:br>
            <a:endParaRPr lang="ru-RU" sz="1600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344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eaLnBrk="1" hangingPunct="1">
              <a:defRPr/>
            </a:pPr>
            <a:r>
              <a:rPr lang="ru-RU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Научные направления 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кафедры </a:t>
            </a:r>
            <a:r>
              <a:rPr lang="ru-RU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общего земледелия, растениеводства, селекции и семеноводства </a:t>
            </a:r>
            <a:br>
              <a:rPr lang="ru-RU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Ф.И. </a:t>
            </a:r>
            <a:r>
              <a:rPr lang="ru-RU" sz="23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Бобрышева</a:t>
            </a:r>
            <a:endParaRPr lang="ru-RU" sz="23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24744"/>
            <a:ext cx="8686800" cy="550465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влаго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-энергосберегающих технологий возделывания культур в зернопропашном севообороте в различных почвенно-климатических зонах края; 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систем почвозащитной обработки почвы; 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рациональные 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приёмы защиты растений от вредителей, болезней и сорной растительности; 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6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фитоценотических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отношений между культурными и сорными растениями; 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влияние 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способов обработки почвы и культурных растений на биологическую активность и плодородие почвы; 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эколого-адаптивные 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ресурсосберегающие технологии возделывания кукурузы, озимой пшеницы, гороха и сои на зерно, люцерны на сено и зелёный корм, сорго и других культур на орошаемых землях края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ресурсосберегающие, экологически безопасные технологии возделывания зерновых, зернобобовых и масличных культур;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селекция озимой мягкой и твердой пшеницы на адаптивность, полевую устойчивость к болезням и качество зерна в зоне неустойчивого увлажнения Ставропольского края;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повышение урожайности и качества зерна и семян сортов озимой пшеницы;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изучение морфологических особенностей формирования продуктивности у сортов озимой мягкой и твердой пшеницы;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изучение коллекции образцов озимой мягкой пшеницы ВИР;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селекция и введение </a:t>
            </a:r>
            <a:r>
              <a:rPr lang="ru-RU" sz="16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стевии</a:t>
            </a: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культуру земледелия Ставропольского края;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возделывания лекарственных и эфиромасличных культур.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446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7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Кафедра почвоведения  им. В.И. </a:t>
            </a:r>
            <a:r>
              <a:rPr lang="ru-RU" sz="2800" b="1" dirty="0" err="1" smtClean="0">
                <a:solidFill>
                  <a:srgbClr val="000099"/>
                </a:solidFill>
                <a:latin typeface="Cambria" pitchFamily="18" charset="0"/>
              </a:rPr>
              <a:t>Тюльпанова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5" name="Picture 3" descr="E:\кафедры и подразделения\портреты\цховребов  copy.jpg"/>
          <p:cNvPicPr>
            <a:picLocks noChangeAspect="1" noChangeArrowheads="1"/>
          </p:cNvPicPr>
          <p:nvPr/>
        </p:nvPicPr>
        <p:blipFill>
          <a:blip r:embed="rId3" cstate="print"/>
          <a:srcRect b="14955"/>
          <a:stretch>
            <a:fillRect/>
          </a:stretch>
        </p:blipFill>
        <p:spPr bwMode="auto">
          <a:xfrm>
            <a:off x="500034" y="949116"/>
            <a:ext cx="2000264" cy="2551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28596" y="3504428"/>
            <a:ext cx="2071670" cy="5006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Заведующий кафедрой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, профессор В.С. </a:t>
            </a:r>
            <a:r>
              <a:rPr lang="ru-RU" sz="1200" b="1" i="1" kern="0" dirty="0" err="1" smtClean="0">
                <a:solidFill>
                  <a:srgbClr val="0000FF"/>
                </a:solidFill>
                <a:latin typeface="Cambria" pitchFamily="18" charset="0"/>
              </a:rPr>
              <a:t>Цховребов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5107" name="Picture 3" descr="G:\буклет 2015\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47059"/>
            <a:ext cx="4000528" cy="2668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00706" name="Picture 2" descr="D:\ДОКУМЕНТ\Олег\лаборатории\мониторинга почв\2018\BT7A2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81" y="3997032"/>
            <a:ext cx="4076775" cy="27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58" name="Picture 2" descr="D:\ДОКУМЕНТ\Олег\кафедры и подразделения\ФАиЗР, 2020\ФАиЗР-к.Почвоведения =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/>
          <a:stretch/>
        </p:blipFill>
        <p:spPr bwMode="auto">
          <a:xfrm>
            <a:off x="3923928" y="655623"/>
            <a:ext cx="4998949" cy="32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58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ученые, научные достижения кафедры почвоведения им. профессора В.И. </a:t>
            </a:r>
            <a:r>
              <a:rPr lang="ru-RU" sz="2400" b="1" dirty="0" err="1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Тюльпанова</a:t>
            </a:r>
            <a:endParaRPr lang="ru-RU" sz="2400" b="1" dirty="0" smtClean="0"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5334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почвоведения была организована как самостоятельное подразделение агрономического факультета 21 августа 1967 года. Возглавил кафедру кандидат сельскохозяйственных наук, доцент </a:t>
            </a:r>
            <a:r>
              <a:rPr lang="ru-RU" sz="1600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Антыков</a:t>
            </a: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А.Я.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1977 года кафедру возглавлял </a:t>
            </a: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ученый-почвовед 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Вадим Иванович Тюльпанов, чьё имя носит сейчас кафедра. </a:t>
            </a: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2000 г. кафедрой руководит доктор с.-х. наук, профессор </a:t>
            </a:r>
            <a:r>
              <a:rPr lang="ru-RU" sz="1600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Цховребов</a:t>
            </a: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Валерий Сергеевич.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Научные направления кафедры: </a:t>
            </a:r>
            <a:endParaRPr lang="ru-RU" sz="1600" b="1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деградации почв в современных условиях под действием антропогенного фактора;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внедрение эффективных мероприятий по химической мелиорации солонцовых и солонцевато-слитых почв;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приемов агротехнической мелиорации каштановых солонцов в действии и последействии;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погребенных почв курганов-могильников с целью определения направленности почвообразовательного процесса и эволюции почв;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генезиса, а также состава и свойств </a:t>
            </a:r>
            <a:r>
              <a:rPr lang="ru-RU" sz="16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мочаристых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почв;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способов </a:t>
            </a:r>
            <a:r>
              <a:rPr lang="ru-RU" sz="16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реминерализации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черноземов горными породами различного генезиса; </a:t>
            </a:r>
            <a:endParaRPr lang="ru-RU" sz="16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16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соломы злаковых культур для повышения урожайности сельскохозяйственных культур.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669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7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Кафедра производства и переработки продуктов питания 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из растительного сырья</a:t>
            </a:r>
            <a:endParaRPr lang="ru-RU" sz="20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0" y="3573016"/>
            <a:ext cx="2071670" cy="4989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Заведующая кафедрой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, доцент Е.С. Романенко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7155" name="Picture 3" descr="G:\буклет 2015\51..JPG"/>
          <p:cNvPicPr>
            <a:picLocks noChangeAspect="1" noChangeArrowheads="1"/>
          </p:cNvPicPr>
          <p:nvPr/>
        </p:nvPicPr>
        <p:blipFill>
          <a:blip r:embed="rId3" cstate="print"/>
          <a:srcRect t="12688" b="17859"/>
          <a:stretch>
            <a:fillRect/>
          </a:stretch>
        </p:blipFill>
        <p:spPr bwMode="auto">
          <a:xfrm>
            <a:off x="5072066" y="3929066"/>
            <a:ext cx="3459273" cy="2788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201730" name="Picture 2" descr="D:\ДОКУМЕНТ\Олег\лаборатории\вина и пива\2018\BT7A1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70410"/>
            <a:ext cx="3970505" cy="264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2" name="Picture 2" descr="D:\ДОКУМЕНТ\Олег\кафедры и подразделения\ФАиЗР, 2020\ФАиЗР-к.ПиПППиР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27" y="692696"/>
            <a:ext cx="4462849" cy="31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3" name="Picture 3" descr="D:\ДОКУМЕНТ\Олег\кафедры и подразделения\Портреты 2019\романенк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3137"/>
            <a:ext cx="2026719" cy="30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054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639762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ученые, научные достижения кафедры производства и переработки продуктов питания из растительного сырья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Кафедра производства и переработки продуктов питания из растительного сырья основана в 2013 году путем реорганизации кафедр </a:t>
            </a:r>
            <a:r>
              <a:rPr lang="ru-RU" sz="18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плодоовощеводства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виноградарства и виноделия; селекции, семеноводства и технологии хранения продукции растениеводства имени профессора Ф.И. </a:t>
            </a:r>
            <a:r>
              <a:rPr lang="ru-RU" sz="18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Бобрышева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 Руководит кафедрой кандидат сельскохозяйственных наук, доцент Елена Семеновна Романенко.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Научные направления кафедры: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технологии выращивания посадочного материала плодовых и ягодных культур;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применения ФАВ в плодоводстве и овощеводстве;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садов и виноградников;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качества продукции виноградарства и виноделия;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 внедрение в производство новых технологических приемов, совершенствование технологии производства винодельческой продукции, безалкогольных, слабоалкогольных напитков и пива, ликероводочной продукции и коньяков.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884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Кафедра землеустройства и кадастра 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217536"/>
            <a:ext cx="2214546" cy="571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 , доцент А.В. Лошаков</a:t>
            </a:r>
            <a:endParaRPr lang="ru-RU" sz="1200" b="1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0" y="6357958"/>
            <a:ext cx="4357686" cy="5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Состав кафедры землеустройства</a:t>
            </a:r>
            <a:b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и кадастра  (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2020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г.)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69987" name="Picture 3" descr="F:\Фото_ Как было\1 - 0004.jpg"/>
          <p:cNvPicPr>
            <a:picLocks noChangeAspect="1" noChangeArrowheads="1"/>
          </p:cNvPicPr>
          <p:nvPr/>
        </p:nvPicPr>
        <p:blipFill>
          <a:blip r:embed="rId3" cstate="print"/>
          <a:srcRect l="7032" t="5953" r="4358" b="12687"/>
          <a:stretch>
            <a:fillRect/>
          </a:stretch>
        </p:blipFill>
        <p:spPr bwMode="auto">
          <a:xfrm>
            <a:off x="2643174" y="1071546"/>
            <a:ext cx="2963806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571736" y="3071810"/>
            <a:ext cx="3143272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2002 г.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5143504" y="6402681"/>
            <a:ext cx="3143272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2018 г.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5" name="Picture 2" descr="F:\Фото_ Как было\1 - 0005.jpg"/>
          <p:cNvPicPr>
            <a:picLocks noChangeAspect="1" noChangeArrowheads="1"/>
          </p:cNvPicPr>
          <p:nvPr/>
        </p:nvPicPr>
        <p:blipFill>
          <a:blip r:embed="rId4" cstate="print"/>
          <a:srcRect l="16847" t="25798" r="32612" b="4749"/>
          <a:stretch>
            <a:fillRect/>
          </a:stretch>
        </p:blipFill>
        <p:spPr bwMode="auto">
          <a:xfrm>
            <a:off x="6143636" y="785794"/>
            <a:ext cx="2571768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5715008" y="3286124"/>
            <a:ext cx="3143272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2004 г.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6912" y="6481142"/>
            <a:ext cx="2133600" cy="476250"/>
          </a:xfrm>
        </p:spPr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202754" name="Picture 2" descr="D:\ДОКУМЕНТ\Олег\лаборатории\кадастр\2018\DSC_4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63" y="3587513"/>
            <a:ext cx="4206253" cy="2804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6" name="Picture 2" descr="D:\ДОКУМЕНТ\Олег\кафедры и подразделения\ФАиЗР, 2020\ФАиЗР-к.ЗУиК-А.В.Лошаков-зав.каф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/>
          <a:stretch/>
        </p:blipFill>
        <p:spPr bwMode="auto">
          <a:xfrm>
            <a:off x="215553" y="785794"/>
            <a:ext cx="1764159" cy="24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7" name="Picture 3" descr="D:\ДОКУМЕНТ\Олег\кафедры и подразделения\ФАиЗР, 2020\ФАиЗР-к.ЗУи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6" y="3714997"/>
            <a:ext cx="3805646" cy="26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325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ученые, научные достижения кафедры землеустройства и кадастра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435280" cy="5400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Кафедра кадастра и землеустройства основана в 2004 году по инициативе ректора университета В.И. Трухачева.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настоящий момент кафедру возглавляет кандидат сельскохозяйственных наук, доцент Александр Викторович Лошаков.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Научные </a:t>
            </a:r>
            <a:r>
              <a:rPr lang="ru-RU" sz="1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направления кафедры: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приемов использования космической информации в агропромышленном комплексе Ставропольского края;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использования глобальной навигационной системы ГЛОНАСС, с целью социально-экономического развития и обеспечения безопасности жизнедеятельности населения Ставрополья, включая создание наземного комплекса управления этой системой;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территории сельскохозяйственного предприятия, в том числе и фермерского хозяйства, рациональное размещение всей инфраструктуры и землепользования с внедрением ресурсосберегающих технологий на основе </a:t>
            </a:r>
            <a:r>
              <a:rPr lang="ru-RU" sz="18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агроландшафтного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земледелия; </a:t>
            </a:r>
            <a:endParaRPr lang="ru-RU" sz="18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землеустроительные </a:t>
            </a:r>
            <a:r>
              <a:rPr lang="ru-RU" sz="18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 кадастровые работы по обустройству территории.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5216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7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Кафедра химии и защиты растений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40090" y="3861048"/>
            <a:ext cx="207167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Заведующая кафедрой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, доцент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А.Н. </a:t>
            </a:r>
            <a:r>
              <a:rPr lang="ru-RU" sz="1200" b="1" i="1" kern="0" dirty="0" err="1" smtClean="0">
                <a:solidFill>
                  <a:srgbClr val="0000FF"/>
                </a:solidFill>
                <a:latin typeface="Cambria" pitchFamily="18" charset="0"/>
              </a:rPr>
              <a:t>Шипуля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8179" name="Picture 3" descr="G:\буклет 2015\106..JPG"/>
          <p:cNvPicPr>
            <a:picLocks noChangeAspect="1" noChangeArrowheads="1"/>
          </p:cNvPicPr>
          <p:nvPr/>
        </p:nvPicPr>
        <p:blipFill>
          <a:blip r:embed="rId3" cstate="print"/>
          <a:srcRect b="6818"/>
          <a:stretch>
            <a:fillRect/>
          </a:stretch>
        </p:blipFill>
        <p:spPr bwMode="auto">
          <a:xfrm>
            <a:off x="5311849" y="4570254"/>
            <a:ext cx="3694069" cy="2180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8180" name="Picture 4" descr="G:\буклет 2015\134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70254"/>
            <a:ext cx="2907455" cy="2180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201730" name="Picture 2" descr="D:\ДОКУМЕНТ\Олег\кафедры и подразделения\ФЭиЛА, 2020\ФЭиЛА-к. хими-А.И.Шипуля-зав.ка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9778"/>
            <a:ext cx="2072845" cy="29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1" name="Picture 3" descr="D:\ДОКУМЕНТ\Олег\кафедры и подразделения\ФЭиЛА, 2020\ФЭиЛА-к. хими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/>
          <a:stretch/>
        </p:blipFill>
        <p:spPr bwMode="auto">
          <a:xfrm>
            <a:off x="3843184" y="842038"/>
            <a:ext cx="5142965" cy="33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3" name="Picture 5" descr="D:\ДОКУМЕНТ\Олег\лаборатории\36 АУД\2018\BT7A15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r="26979"/>
          <a:stretch/>
        </p:blipFill>
        <p:spPr bwMode="auto">
          <a:xfrm>
            <a:off x="3040063" y="4570253"/>
            <a:ext cx="2252017" cy="22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929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8"/>
          <p:cNvGrpSpPr/>
          <p:nvPr/>
        </p:nvGrpSpPr>
        <p:grpSpPr>
          <a:xfrm>
            <a:off x="500034" y="1602844"/>
            <a:ext cx="2000264" cy="3666255"/>
            <a:chOff x="2157889" y="2646164"/>
            <a:chExt cx="1238250" cy="1825534"/>
          </a:xfrm>
        </p:grpSpPr>
        <p:pic>
          <p:nvPicPr>
            <p:cNvPr id="17" name="Рисунок 16" descr="C:\Users\Админ\Desktop\Новая папка\img884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889" y="2646164"/>
              <a:ext cx="1238250" cy="1387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2173447" y="4069006"/>
              <a:ext cx="1222692" cy="40269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Профессор </a:t>
              </a:r>
              <a:b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</a:b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Н.М. </a:t>
              </a:r>
              <a:r>
                <a:rPr kumimoji="0" lang="ru-RU" sz="2000" b="0" i="1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Соляник</a:t>
              </a:r>
              <a:endPara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(1970-1985 гг.)</a:t>
              </a:r>
              <a:endPara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8" name="Группа 21"/>
          <p:cNvGrpSpPr/>
          <p:nvPr/>
        </p:nvGrpSpPr>
        <p:grpSpPr>
          <a:xfrm>
            <a:off x="2714612" y="1602848"/>
            <a:ext cx="2143140" cy="3683540"/>
            <a:chOff x="3831837" y="2708921"/>
            <a:chExt cx="1172211" cy="1867490"/>
          </a:xfrm>
        </p:grpSpPr>
        <p:pic>
          <p:nvPicPr>
            <p:cNvPr id="21" name="Рисунок 20" descr="C:\Users\Админ\Desktop\Новая папка\ччсс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837" y="2708921"/>
              <a:ext cx="1172210" cy="1448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846695" y="4157632"/>
              <a:ext cx="1157353" cy="41877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i="1" dirty="0" smtClean="0">
                  <a:solidFill>
                    <a:srgbClr val="0000FF"/>
                  </a:solidFill>
                  <a:latin typeface="Times New Roman" pitchFamily="18" charset="0"/>
                </a:rPr>
                <a:t>П</a:t>
              </a: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рофессор </a:t>
              </a:r>
              <a:b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</a:b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В.И. </a:t>
              </a:r>
              <a:r>
                <a:rPr kumimoji="0" lang="ru-RU" sz="2000" b="0" i="1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Харечкин</a:t>
              </a:r>
              <a:endPara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(1985-1998 гг.)</a:t>
              </a:r>
              <a:endPara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39464" y="99140"/>
            <a:ext cx="9104536" cy="75809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99"/>
                </a:solidFill>
                <a:latin typeface="Cambria" pitchFamily="18" charset="0"/>
              </a:rPr>
              <a:t>Деканы агрономического факультета</a:t>
            </a:r>
            <a:endParaRPr lang="ru-RU" sz="32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25601" name="Picture 1" descr="G:\фото для презентации АФ\готовые\IMG_0542.JPG"/>
          <p:cNvPicPr>
            <a:picLocks noChangeAspect="1" noChangeArrowheads="1"/>
          </p:cNvPicPr>
          <p:nvPr/>
        </p:nvPicPr>
        <p:blipFill>
          <a:blip r:embed="rId5" cstate="print"/>
          <a:srcRect t="42390" r="47887"/>
          <a:stretch>
            <a:fillRect/>
          </a:stretch>
        </p:blipFill>
        <p:spPr bwMode="auto">
          <a:xfrm>
            <a:off x="5286380" y="1218348"/>
            <a:ext cx="3690000" cy="271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G:\фото для презентации АФ\готовые\IMG_0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1446" y="4214818"/>
            <a:ext cx="368971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943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48544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ученые, научные достижения кафедры химии и защиты растений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8760"/>
            <a:ext cx="8839200" cy="536064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Кафедра химии была организована в 1998 году объединением старейшей кафедры неорганической и аналитической химии с кафедрой органической химии и химических средств защиты растений. Первоначально кафедра химии была организована в 1930 году доцентом Ардашевым Н.В. Кафедра органической химии и химических средств защиты растений была организована в 1964 году. В 2013 году кафедра объединена с кафедрой фитопатологии и энтомологии и возглавляет объединенную кафедру </a:t>
            </a: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кандидат химических наук, доцент Анна Николаевна </a:t>
            </a:r>
            <a:r>
              <a:rPr lang="ru-RU" sz="17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Шипуля</a:t>
            </a: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17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Научные исследования </a:t>
            </a:r>
            <a:r>
              <a:rPr lang="ru-RU" sz="17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 кафедре выполняются в рамках следующих научных направлений: 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r>
              <a:rPr lang="ru-RU" sz="17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прогноз и разработка экологически безопасных систем защиты сельскохозяйственных культур от вредных организмов;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фитосанитарный </a:t>
            </a:r>
            <a:r>
              <a:rPr lang="ru-RU" sz="17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мониторинг и интегрированная защита сельскохозяйственных культур от вредителей, болезней и сорной растительности;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7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агротехнологий</a:t>
            </a:r>
            <a:r>
              <a:rPr lang="ru-RU" sz="17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интегрированной защиты растений, с использованием ассортимента </a:t>
            </a:r>
            <a:r>
              <a:rPr lang="ru-RU" sz="17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биобезопасных</a:t>
            </a:r>
            <a:r>
              <a:rPr lang="ru-RU" sz="17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экологических и экономически эффективных химических и биологических средств защиты растений нового поколения, а так же разработка технологий получения биологически активных веществ.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17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427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7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b="1" dirty="0" smtClean="0">
                <a:solidFill>
                  <a:srgbClr val="000099"/>
                </a:solidFill>
                <a:latin typeface="Cambria" pitchFamily="18" charset="0"/>
              </a:rPr>
              <a:t>Кафедра экологии и ландшафтного строительства</a:t>
            </a:r>
            <a:endParaRPr lang="ru-RU" sz="2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4282" y="3573016"/>
            <a:ext cx="2071670" cy="5042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Заведующий 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</a:rPr>
              <a:t>кафедрой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, доцент </a:t>
            </a:r>
            <a:r>
              <a:rPr lang="ru-RU" sz="1200" b="1" i="1" kern="0" dirty="0" smtClean="0">
                <a:solidFill>
                  <a:srgbClr val="0000FF"/>
                </a:solidFill>
                <a:latin typeface="Cambria" pitchFamily="18" charset="0"/>
              </a:rPr>
              <a:t>В.А. Стукало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9203" name="Picture 3" descr="G:\буклет 2015\117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272"/>
            <a:ext cx="4104456" cy="27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6912" y="6553150"/>
            <a:ext cx="2133600" cy="476250"/>
          </a:xfrm>
        </p:spPr>
        <p:txBody>
          <a:bodyPr/>
          <a:lstStyle/>
          <a:p>
            <a:pPr>
              <a:defRPr/>
            </a:pPr>
            <a:fld id="{B1908D28-5D75-405F-A416-130F0726646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pic>
        <p:nvPicPr>
          <p:cNvPr id="202754" name="Picture 2" descr="D:\ДОКУМЕНТ\Олег\кафедры и подразделения\ФЭиЛА, 2020\ФЭиЛА-к.ЭиЛС-В.А.Стукало-зав.каф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1238"/>
            <a:ext cx="1962424" cy="28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5" name="Picture 3" descr="D:\ДОКУМЕНТ\Олег\кафедры и подразделения\ФЭиЛА, 2020\ФЭиЛА-к.ЭиЛ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46104"/>
            <a:ext cx="4888799" cy="32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6" name="Picture 4" descr="D:\ДОКУМЕНТ\Олег\лаборатории\лаборатория экологического мониторинга\Лаборатория Экологического мониторинга 2018\DSC_8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6" y="4077271"/>
            <a:ext cx="4105074" cy="27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101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tabLst>
                <a:tab pos="715963" algn="l"/>
              </a:tabLst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История, ученые, научные достижения кафедры экологии ландшафтного строительства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8839200" cy="5410200"/>
          </a:xfrm>
        </p:spPr>
        <p:txBody>
          <a:bodyPr/>
          <a:lstStyle/>
          <a:p>
            <a:pPr marL="0" indent="452438" eaLnBrk="1" hangingPunct="1">
              <a:buFontTx/>
              <a:buNone/>
            </a:pP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Кафедра экологии была создана в 1992 году. В период с 1992 по 1998 годы кафедру возглавлял  , проф. Н.А. </a:t>
            </a:r>
            <a:r>
              <a:rPr lang="ru-RU" sz="16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Уразаев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с 1998 по 1999 годы – доцент А.В. Никитин, с 1999 по 2002 годы –  профессор В.П. Толоконников.  С 2008 по 2015 гг. – доцент И.О. Лысенко. С 2015 по 2016 г.  Кафедрой заведовала доцент Мандра Ю.А. С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 2019 г.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обязанности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заведующего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исполняла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доцент Окрут Светлана Васильевна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 С сентября 2019 г. кафедрой руководит кандидат сельскохозяйственных наук, доцент Стукало Владимир Александрович.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 2007 года кафедра получила название «Кафедра экологии и ландшафтного строительства». </a:t>
            </a:r>
            <a:b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научных исследований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учёных кафедры являются </a:t>
            </a:r>
            <a:endParaRPr lang="ru-RU" sz="16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технологий биологического контроля состояния окружающей среды; </a:t>
            </a:r>
            <a:endParaRPr lang="ru-RU" sz="16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обоснование развития сети особо охраняемых природных территорий, а также охрана ресурсов Кавказских Минеральных Вод. </a:t>
            </a:r>
          </a:p>
          <a:p>
            <a:pPr marL="0"/>
            <a:endParaRPr lang="ru-RU" sz="11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/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кафедры экологии и ландшафтного строительства ведут активную деятельность по международным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грантовым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программам, 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Tempus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GreenMa</a:t>
            </a:r>
            <a:r>
              <a:rPr lang="ru-RU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«Инновационные технологии в энергосбережении и контроле за состоянием окружающей среды в российских университетах» (2013 – 2015 гг., Генуэзский университет, Италия); SARUD «Устойчивое сельское хозяйство и развитие сельских территорий» (2015 – 2019 гг., Университет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Хойенхайм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Германия); SAGRIS  - 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Sustainable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Agriculture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Future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Farming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- Устойчивое сельское хозяйство и сельскохозяйственные системы будущего (2020 – 2022 гг., </a:t>
            </a:r>
            <a:r>
              <a:rPr lang="ru-RU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Нюртинген</a:t>
            </a:r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Германия).</a:t>
            </a:r>
            <a:endParaRPr lang="ru-RU" sz="16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46912" y="6481142"/>
            <a:ext cx="2133600" cy="476250"/>
          </a:xfrm>
        </p:spPr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001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8229600" cy="48736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Основная литература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23622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Листая страницы истории: Ставропольскому государственному университету – 80 / под ред. В.И.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Трухачева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– Ставрополь: АГРУС, 2010. – 640 с.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Листая страницы истории: Ставропольскому государственному университету – 85 / под ред. В.И.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Трухачева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– Ставрополь: АГРУС, 2015. – 848 с.</a:t>
            </a: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381000" y="487680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http://www.stgau.ru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81000" y="4008438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 - ресурсы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7634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G:\буклет 2015\титул.jpg"/>
          <p:cNvPicPr>
            <a:picLocks noChangeAspect="1" noChangeArrowheads="1"/>
          </p:cNvPicPr>
          <p:nvPr/>
        </p:nvPicPr>
        <p:blipFill>
          <a:blip r:embed="rId2" cstate="print"/>
          <a:srcRect l="2193" t="43222" r="1341" b="87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7"/>
          <p:cNvSpPr txBox="1">
            <a:spLocks/>
          </p:cNvSpPr>
          <p:nvPr/>
        </p:nvSpPr>
        <p:spPr>
          <a:xfrm>
            <a:off x="39464" y="836711"/>
            <a:ext cx="9104536" cy="394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Деканы факультета защиты растений</a:t>
            </a:r>
            <a:endParaRPr lang="ru-RU" sz="20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81284" y="1294266"/>
            <a:ext cx="1854812" cy="2854814"/>
            <a:chOff x="3509276" y="751376"/>
            <a:chExt cx="1854812" cy="2854814"/>
          </a:xfrm>
        </p:grpSpPr>
        <p:pic>
          <p:nvPicPr>
            <p:cNvPr id="36" name="Picture 3" descr="D:\Document\юбилей\2015\наш  буклет\деканы\Е,И. Бурдонов (1966-1968 гг.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937" y="751376"/>
              <a:ext cx="169230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Заголовок 4"/>
            <p:cNvSpPr txBox="1">
              <a:spLocks/>
            </p:cNvSpPr>
            <p:nvPr/>
          </p:nvSpPr>
          <p:spPr>
            <a:xfrm>
              <a:off x="3509276" y="2924944"/>
              <a:ext cx="1854812" cy="6812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Доцент Евгений Иванович Бурдонов</a:t>
              </a:r>
            </a:p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(1966-1968 гг.)</a:t>
              </a:r>
              <a:endPara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266833" y="1231435"/>
            <a:ext cx="1819274" cy="2845637"/>
            <a:chOff x="6266833" y="642918"/>
            <a:chExt cx="1819274" cy="2845637"/>
          </a:xfrm>
        </p:grpSpPr>
        <p:pic>
          <p:nvPicPr>
            <p:cNvPr id="38" name="Picture 4" descr="D:\Document\Олег\АРХИВ\деканы\иванова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341" y="642918"/>
              <a:ext cx="159825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Заголовок 4"/>
            <p:cNvSpPr txBox="1">
              <a:spLocks/>
            </p:cNvSpPr>
            <p:nvPr/>
          </p:nvSpPr>
          <p:spPr>
            <a:xfrm>
              <a:off x="6266833" y="2852936"/>
              <a:ext cx="1819274" cy="6356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Доцент Александра Николаевна Иванова</a:t>
              </a:r>
            </a:p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(1968-1977 гг.)</a:t>
              </a:r>
              <a:endPara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071670" y="4077072"/>
            <a:ext cx="1924266" cy="2775578"/>
            <a:chOff x="2071670" y="3945017"/>
            <a:chExt cx="1924266" cy="2608796"/>
          </a:xfrm>
        </p:grpSpPr>
        <p:pic>
          <p:nvPicPr>
            <p:cNvPr id="40" name="Picture 5" descr="D:\Document\Олег\АРХИВ\деканы\Г.Р. Дорожко (1977-1984 гг.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819" y="3945017"/>
              <a:ext cx="1683042" cy="2035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Заголовок 4"/>
            <p:cNvSpPr txBox="1">
              <a:spLocks/>
            </p:cNvSpPr>
            <p:nvPr/>
          </p:nvSpPr>
          <p:spPr>
            <a:xfrm>
              <a:off x="2071670" y="5980830"/>
              <a:ext cx="1924266" cy="5729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Профессор Георгий Романович </a:t>
              </a:r>
              <a:r>
                <a:rPr lang="ru-RU" sz="1200" i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Дорожко</a:t>
              </a:r>
              <a:endPara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(1977-1985 гг.)</a:t>
              </a:r>
              <a:endPara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004048" y="4044807"/>
            <a:ext cx="2172421" cy="2912585"/>
            <a:chOff x="5004048" y="3993815"/>
            <a:chExt cx="2172421" cy="2912585"/>
          </a:xfrm>
        </p:grpSpPr>
        <p:pic>
          <p:nvPicPr>
            <p:cNvPr id="43" name="Picture 6" descr="D:\Document\юбилей\2015\наш  буклет\деканы\А.А. Гаврилов (1985-1999 гг.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42" y="3993815"/>
              <a:ext cx="1435046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Заголовок 4"/>
            <p:cNvSpPr txBox="1">
              <a:spLocks/>
            </p:cNvSpPr>
            <p:nvPr/>
          </p:nvSpPr>
          <p:spPr>
            <a:xfrm>
              <a:off x="5004048" y="6069688"/>
              <a:ext cx="2172421" cy="8367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Профессор Анатолий Александрович Гаврилов</a:t>
              </a:r>
            </a:p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(1985-1999 гг.)</a:t>
              </a:r>
              <a:endPara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71600" y="1295893"/>
            <a:ext cx="2003733" cy="2853187"/>
            <a:chOff x="1043607" y="764944"/>
            <a:chExt cx="2003733" cy="2853187"/>
          </a:xfrm>
        </p:grpSpPr>
        <p:sp>
          <p:nvSpPr>
            <p:cNvPr id="34" name="Заголовок 4"/>
            <p:cNvSpPr txBox="1">
              <a:spLocks/>
            </p:cNvSpPr>
            <p:nvPr/>
          </p:nvSpPr>
          <p:spPr>
            <a:xfrm>
              <a:off x="1043607" y="2924944"/>
              <a:ext cx="2003733" cy="693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Профессор Владлен Михайлович </a:t>
              </a:r>
              <a:r>
                <a:rPr lang="ru-RU" sz="1200" i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Горяинов</a:t>
              </a:r>
              <a:endPara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(1964-1966 гг.)</a:t>
              </a:r>
              <a:endParaRPr lang="ru-RU" sz="1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" name="Рисунок 50" descr="C:\Users\Админ\Desktop\Новая папка\img880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764944"/>
              <a:ext cx="1711270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FEADE-6AB8-454D-96F3-1DD89E35D20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9" name="Заголовок 17"/>
          <p:cNvSpPr txBox="1">
            <a:spLocks/>
          </p:cNvSpPr>
          <p:nvPr/>
        </p:nvSpPr>
        <p:spPr>
          <a:xfrm>
            <a:off x="39464" y="5438"/>
            <a:ext cx="9104536" cy="68725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</a:rPr>
              <a:t>Первый набор студентов на специальность «Защита растений» был осуществлен в 1964 году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396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43182"/>
            <a:ext cx="1571604" cy="1042982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</a:t>
            </a:r>
            <a:r>
              <a:rPr lang="ru-RU" sz="1200" i="1" dirty="0">
                <a:solidFill>
                  <a:srgbClr val="0000FF"/>
                </a:solidFill>
                <a:latin typeface="Cambria" pitchFamily="18" charset="0"/>
              </a:rPr>
              <a:t>1959–1974 гг</a:t>
            </a: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.), профессор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В. М. Докучаев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4" name="Рисунок 3" descr="C:\Users\Админ\Desktop\Новая папка\img85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785794"/>
            <a:ext cx="135732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86248" cy="725470"/>
          </a:xfrm>
        </p:spPr>
        <p:txBody>
          <a:bodyPr/>
          <a:lstStyle/>
          <a:p>
            <a:r>
              <a:rPr lang="ru-RU" sz="1900" b="1" dirty="0" smtClean="0">
                <a:solidFill>
                  <a:srgbClr val="000099"/>
                </a:solidFill>
                <a:latin typeface="Cambria" pitchFamily="18" charset="0"/>
              </a:rPr>
              <a:t>Кафедра земледелия (1943 г.)</a:t>
            </a:r>
            <a:endParaRPr lang="ru-RU" sz="19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33794" name="Picture 2" descr="C:\Users\Старшая\Desktop\фото на юбилей\папка посев всходы\готовые\IMG_0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785794"/>
            <a:ext cx="2833708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500166" y="2643182"/>
            <a:ext cx="2786082" cy="57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Лабораторно-практическое</a:t>
            </a:r>
            <a:r>
              <a:rPr kumimoji="0" lang="ru-RU" sz="1200" i="1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занятие по земледелию  (80-е годы)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43438" y="0"/>
            <a:ext cx="4714876" cy="65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растениеводства и кормопроизводства (1943 г.)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714356"/>
            <a:ext cx="1399061" cy="196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358082" y="2643182"/>
            <a:ext cx="17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</a:t>
            </a:r>
          </a:p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(1957–1974 гг.),</a:t>
            </a:r>
          </a:p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Профессор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А.А. Корнилов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500562" y="3500438"/>
            <a:ext cx="4643438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мелиорации и орошаемого земледелия (1946 г.)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4" name="Picture 2" descr="C:\Users\Старшая\Desktop\фото на юбилей\папка посев всходы\готовые\IMG_0556.JPG"/>
          <p:cNvPicPr>
            <a:picLocks noChangeAspect="1" noChangeArrowheads="1"/>
          </p:cNvPicPr>
          <p:nvPr/>
        </p:nvPicPr>
        <p:blipFill>
          <a:blip r:embed="rId7" cstate="print"/>
          <a:srcRect t="16773"/>
          <a:stretch>
            <a:fillRect/>
          </a:stretch>
        </p:blipFill>
        <p:spPr bwMode="auto">
          <a:xfrm>
            <a:off x="4572000" y="4286256"/>
            <a:ext cx="3136029" cy="183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715304" y="5842337"/>
            <a:ext cx="1500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(1946-1973 </a:t>
            </a:r>
            <a:r>
              <a:rPr lang="ru-RU" sz="1200" i="1" dirty="0">
                <a:solidFill>
                  <a:srgbClr val="0000FF"/>
                </a:solidFill>
                <a:latin typeface="Cambria" pitchFamily="18" charset="0"/>
              </a:rPr>
              <a:t>г</a:t>
            </a: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.),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профессор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В. С. Весёлый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6162455"/>
            <a:ext cx="3179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мелиорации и орошаемого земледелия  (80-е  гг.)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7" name="Рисунок 16" descr="C:\Users\Админ\Desktop\Новая папка\img85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4214794"/>
            <a:ext cx="1285884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3643314"/>
            <a:ext cx="4429124" cy="5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селекции и семеноводства (1948 г.)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286256"/>
            <a:ext cx="1223730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0" y="5857892"/>
            <a:ext cx="15001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(1966–1976 гг.),  профессор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Н.И. Перегудов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21" name="Picture 2" descr="C:\Users\Админ\Desktop\Бобрышев\2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4274559"/>
            <a:ext cx="2896800" cy="186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5795"/>
            <a:ext cx="2815923" cy="180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428728" y="6286520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Состав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кафедры селекции и семеноводства (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2002 г.)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572000" y="2643182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Практическое занятие по растениеводству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2" y="71414"/>
            <a:ext cx="4071934" cy="50006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Кафедра агрохимии (1953 г.)</a:t>
            </a:r>
            <a:endParaRPr lang="ru-RU" sz="20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98825"/>
            <a:ext cx="1143008" cy="157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71470" y="2270461"/>
            <a:ext cx="1539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(1951–1966 гг.), профессор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Г.И. Челядинов</a:t>
            </a:r>
            <a:endParaRPr lang="ru-RU" sz="1200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2904" y="913138"/>
            <a:ext cx="3070300" cy="194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728" y="2895897"/>
            <a:ext cx="300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агрохимии и почвоведения (1960 г.)</a:t>
            </a:r>
            <a:endParaRPr lang="ru-RU" sz="12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500562" y="71414"/>
            <a:ext cx="4643438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плодоовощевоства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и виноградарства (1964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7429552" y="2587134"/>
            <a:ext cx="1785918" cy="77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Заведующий кафедрой </a:t>
            </a:r>
            <a:b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(1964-1989 г.), профессор </a:t>
            </a:r>
            <a:b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Н.М. Куренной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0" name="Рисунок 9" descr="C:\Users\Админ\Desktop\Новая папка\img8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857233"/>
            <a:ext cx="128588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C:\Users\Старшая\Desktop\фото на юбилей\папка посев всходы\готовые\IMG_0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5470" y="928670"/>
            <a:ext cx="2945456" cy="194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4786314" y="3000372"/>
            <a:ext cx="2714644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Практические занятия</a:t>
            </a:r>
            <a:r>
              <a:rPr kumimoji="0" lang="ru-RU" sz="1200" i="1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в учебном саду учхоза (80-е годы)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857752" y="3571876"/>
            <a:ext cx="4286248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почвоведения (1967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54" y="4341311"/>
            <a:ext cx="1040169" cy="144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786678" y="5786454"/>
            <a:ext cx="1357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</a:t>
            </a:r>
          </a:p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(1977–2000 гг.), профессор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В.И. Тюльпанов</a:t>
            </a:r>
            <a:endParaRPr lang="ru-RU" sz="1200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6" name="Picture 2" descr="G:\на ректорат\P11809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214818"/>
            <a:ext cx="304783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14876" y="6223835"/>
            <a:ext cx="3057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почвоведения (1989 г.)</a:t>
            </a:r>
            <a:endParaRPr lang="ru-RU" sz="12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3643314"/>
            <a:ext cx="4357686" cy="57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химии (1930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 bwMode="auto">
          <a:xfrm>
            <a:off x="0" y="5857892"/>
            <a:ext cx="1500166" cy="10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Заведующий кафедрой</a:t>
            </a:r>
            <a:b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lang="ru-RU" sz="1200" i="1" kern="0" dirty="0" smtClean="0">
                <a:solidFill>
                  <a:srgbClr val="0000FF"/>
                </a:solidFill>
                <a:latin typeface="Cambria" pitchFamily="18" charset="0"/>
              </a:rPr>
              <a:t> (1971-1989 гг.), </a:t>
            </a: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профессор </a:t>
            </a:r>
            <a:b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</a:b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Н.Г. </a:t>
            </a:r>
            <a:r>
              <a:rPr kumimoji="0" lang="ru-RU" sz="12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Чен</a:t>
            </a: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 bwMode="auto">
          <a:xfrm>
            <a:off x="1571604" y="6215082"/>
            <a:ext cx="3000396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Лабораторное</a:t>
            </a:r>
            <a:r>
              <a:rPr kumimoji="0" lang="ru-RU" sz="1200" i="1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занятие </a:t>
            </a:r>
            <a:r>
              <a:rPr kumimoji="0" lang="ru-RU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химии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21" name="Picture 2" descr="D:\Document\Олег\АРХИВ\портреты 261 ауд\IMG_00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3" t="10258" r="20216" b="27263"/>
          <a:stretch/>
        </p:blipFill>
        <p:spPr bwMode="auto">
          <a:xfrm>
            <a:off x="214282" y="4214818"/>
            <a:ext cx="1143008" cy="169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 descr="C:\Users\Старшая\Desktop\фото на юбилей\папка посев всходы\готовые\IMG_05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0166" y="4214818"/>
            <a:ext cx="308301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14"/>
            <a:ext cx="4257676" cy="72547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Кафедра ботаники (1948 г.)</a:t>
            </a:r>
            <a:endParaRPr lang="ru-RU" sz="20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0" y="2643182"/>
            <a:ext cx="15716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Заведующий кафедрой ботаники (1948-1952 гг.), </a:t>
            </a:r>
            <a:b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Я.И. </a:t>
            </a:r>
            <a:r>
              <a:rPr lang="ru-RU" sz="1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Проханов</a:t>
            </a:r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121444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71605" y="3286124"/>
            <a:ext cx="300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Состав кафедры ботаники и физиологии растений  (2004 г.)</a:t>
            </a:r>
            <a:endParaRPr lang="ru-RU" sz="1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Document\Олег\АРХИВ\ботаника\бота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"/>
          <a:stretch>
            <a:fillRect/>
          </a:stretch>
        </p:blipFill>
        <p:spPr bwMode="auto">
          <a:xfrm>
            <a:off x="1571604" y="1000108"/>
            <a:ext cx="2857520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643438" y="71414"/>
            <a:ext cx="4500562" cy="79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фитопатологии (1966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00958" y="2571744"/>
            <a:ext cx="1643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Заведующая кафедрой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</a:t>
            </a:r>
            <a:r>
              <a:rPr lang="ru-RU" sz="1200" i="1" dirty="0">
                <a:solidFill>
                  <a:srgbClr val="0000FF"/>
                </a:solidFill>
                <a:latin typeface="Cambria" pitchFamily="18" charset="0"/>
              </a:rPr>
              <a:t>1966-1975 гг</a:t>
            </a: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.), доцент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В.И. Третьякова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9" name="Picture 2" descr="G:\фото к юбилею ХиЗР\Галина Ивановна Третьякова Г.И. - основатель и заведующая кафедрой фитопатологии с 1966-1975 гг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04647" y="1285860"/>
            <a:ext cx="1639353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фото к юбилею ХиЗР\Заседание кафедры фитопатологии, 1985 г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2487" y="1000108"/>
            <a:ext cx="295847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2000" y="3324525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фитопатологии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(1985 г.)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929190" y="3786190"/>
            <a:ext cx="4214810" cy="57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энтомологии (1968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842337"/>
            <a:ext cx="1428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Заведующая кафедрой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(1968-1986 гг.), доцент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А.Н. Иванова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4" name="Picture 2" descr="G:\буклет 2015\90.1. А.Н. Иванова (1968-1977 гг.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314" y="4286256"/>
            <a:ext cx="1203717" cy="161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286512" y="6396359"/>
            <a:ext cx="285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энтомологии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 (1985 г.)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6" name="Picture 3" descr="D:\Document\Олег\АРХИВ\Фиты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357694"/>
            <a:ext cx="288566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3857628"/>
            <a:ext cx="5000628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Кафедра экологии (1992 г.)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4678" y="5842337"/>
            <a:ext cx="1643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Заведующий кафедрой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(</a:t>
            </a:r>
            <a:r>
              <a:rPr lang="ru-RU" sz="1200" i="1" dirty="0">
                <a:solidFill>
                  <a:srgbClr val="0000FF"/>
                </a:solidFill>
                <a:latin typeface="Cambria" pitchFamily="18" charset="0"/>
              </a:rPr>
              <a:t>1992-1998 гг</a:t>
            </a: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.), профессор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Н.А. </a:t>
            </a:r>
            <a:r>
              <a:rPr lang="ru-RU" sz="1200" i="1" dirty="0" err="1" smtClean="0">
                <a:solidFill>
                  <a:srgbClr val="0000FF"/>
                </a:solidFill>
                <a:latin typeface="Cambria" pitchFamily="18" charset="0"/>
              </a:rPr>
              <a:t>Уразаев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06" y="6429396"/>
            <a:ext cx="314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Состав кафедры экологии (2004 г.)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20" name="Picture 2" descr="D:\Document\Олег\Сайт СтГАУ\Экология\Кафедра2004 г.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6033"/>
          <a:stretch/>
        </p:blipFill>
        <p:spPr bwMode="auto">
          <a:xfrm>
            <a:off x="142844" y="4357694"/>
            <a:ext cx="3000396" cy="2007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Document\Олег\АРХИВ\N.A.-Urazae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7"/>
          <a:stretch>
            <a:fillRect/>
          </a:stretch>
        </p:blipFill>
        <p:spPr bwMode="auto">
          <a:xfrm>
            <a:off x="3286116" y="4286256"/>
            <a:ext cx="132058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Пенчук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3627793"/>
            <a:ext cx="201622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3572933"/>
            <a:ext cx="2571768" cy="324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620118"/>
            <a:ext cx="2071702" cy="2855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57150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0099"/>
                </a:solidFill>
                <a:latin typeface="Cambria" pitchFamily="18" charset="0"/>
              </a:rPr>
              <a:t>Выдающиеся ученые агрономического факультета</a:t>
            </a:r>
            <a:endParaRPr lang="ru-RU" sz="1800" b="1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6" name="Picture 9" descr="куренной"/>
          <p:cNvPicPr>
            <a:picLocks noChangeAspect="1" noChangeArrowheads="1"/>
          </p:cNvPicPr>
          <p:nvPr/>
        </p:nvPicPr>
        <p:blipFill>
          <a:blip r:embed="rId7" cstate="print"/>
          <a:srcRect l="14649"/>
          <a:stretch>
            <a:fillRect/>
          </a:stretch>
        </p:blipFill>
        <p:spPr bwMode="auto">
          <a:xfrm>
            <a:off x="6929454" y="571480"/>
            <a:ext cx="2071702" cy="2849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G:\на ректорат\P11809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548680"/>
            <a:ext cx="2143140" cy="300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0" name="Picture 2" descr="C:\Users\Старшая\Desktop\фото на юбилей\Фото_Бобрышев\1 001 - коп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642918"/>
            <a:ext cx="220109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4497" y="3643338"/>
            <a:ext cx="2262448" cy="31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929454" y="3041711"/>
            <a:ext cx="2071702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Н.М. </a:t>
            </a:r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Куренной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93581" y="6384114"/>
            <a:ext cx="2286931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В.И. Тюльпанов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36512" y="6382489"/>
            <a:ext cx="2571768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А.А. Корнилов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3041710"/>
            <a:ext cx="2201090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100" i="1" dirty="0">
                <a:solidFill>
                  <a:srgbClr val="0000FF"/>
                </a:solidFill>
                <a:latin typeface="Times New Roman" pitchFamily="18" charset="0"/>
              </a:rPr>
              <a:t>Профессор </a:t>
            </a:r>
          </a:p>
          <a:p>
            <a:pPr lvl="0" algn="ctr"/>
            <a:r>
              <a:rPr lang="ru-RU" sz="1100" i="1" dirty="0" smtClean="0">
                <a:solidFill>
                  <a:srgbClr val="0000FF"/>
                </a:solidFill>
                <a:latin typeface="Times New Roman" pitchFamily="18" charset="0"/>
              </a:rPr>
              <a:t>Ф.И. </a:t>
            </a:r>
            <a:r>
              <a:rPr lang="ru-RU" sz="1100" i="1" dirty="0" err="1" smtClean="0">
                <a:solidFill>
                  <a:srgbClr val="0000FF"/>
                </a:solidFill>
                <a:latin typeface="Times New Roman" pitchFamily="18" charset="0"/>
              </a:rPr>
              <a:t>Бобрышев</a:t>
            </a:r>
            <a:endParaRPr lang="ru-RU" sz="1100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00503" y="3753495"/>
            <a:ext cx="2159100" cy="277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2555775" y="6331825"/>
            <a:ext cx="2203827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0000FF"/>
                </a:solidFill>
                <a:latin typeface="Cambria" pitchFamily="18" charset="0"/>
              </a:rPr>
              <a:t>П</a:t>
            </a: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рофессор </a:t>
            </a:r>
            <a:b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200" i="1" dirty="0" smtClean="0">
                <a:solidFill>
                  <a:srgbClr val="0000FF"/>
                </a:solidFill>
                <a:latin typeface="Cambria" pitchFamily="18" charset="0"/>
              </a:rPr>
              <a:t>Н.И. Перегудов</a:t>
            </a:r>
            <a:endParaRPr lang="ru-RU" sz="1200" i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00298" y="3058613"/>
            <a:ext cx="2071702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0000FF"/>
                </a:solidFill>
                <a:latin typeface="Cambria" pitchFamily="18" charset="0"/>
              </a:rPr>
              <a:t>Профессор</a:t>
            </a:r>
            <a:r>
              <a:rPr lang="ru-RU" sz="1100" i="1" dirty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ru-RU" sz="1100" i="1" dirty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100" i="1" dirty="0">
                <a:solidFill>
                  <a:srgbClr val="0000FF"/>
                </a:solidFill>
                <a:latin typeface="Cambria" pitchFamily="18" charset="0"/>
              </a:rPr>
              <a:t> Г.И. Челядинов</a:t>
            </a:r>
            <a:endParaRPr lang="ru-RU" sz="11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4876" y="3114745"/>
            <a:ext cx="2143140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0000FF"/>
                </a:solidFill>
                <a:latin typeface="Cambria" pitchFamily="18" charset="0"/>
              </a:rPr>
              <a:t>Профессор</a:t>
            </a:r>
            <a:r>
              <a:rPr lang="ru-RU" sz="1100" i="1" dirty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ru-RU" sz="1100" i="1" dirty="0"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1100" i="1" dirty="0" smtClean="0">
                <a:solidFill>
                  <a:srgbClr val="0000FF"/>
                </a:solidFill>
                <a:latin typeface="Cambria" pitchFamily="18" charset="0"/>
              </a:rPr>
              <a:t>А.Я. </a:t>
            </a:r>
            <a:r>
              <a:rPr lang="ru-RU" sz="1100" i="1" dirty="0" err="1" smtClean="0">
                <a:solidFill>
                  <a:srgbClr val="0000FF"/>
                </a:solidFill>
                <a:latin typeface="Cambria" pitchFamily="18" charset="0"/>
              </a:rPr>
              <a:t>Стоморев</a:t>
            </a:r>
            <a:endParaRPr lang="ru-RU" sz="11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788024" y="6381328"/>
            <a:ext cx="2016224" cy="43204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i="1" dirty="0" smtClean="0">
                <a:solidFill>
                  <a:srgbClr val="1109A7"/>
                </a:solidFill>
                <a:latin typeface="Times New Roman" pitchFamily="18" charset="0"/>
                <a:cs typeface="Times New Roman" pitchFamily="18" charset="0"/>
              </a:rPr>
              <a:t>Академик РАН </a:t>
            </a:r>
            <a:br>
              <a:rPr lang="ru-RU" sz="1200" i="1" dirty="0" smtClean="0">
                <a:solidFill>
                  <a:srgbClr val="1109A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rgbClr val="1109A7"/>
                </a:solidFill>
                <a:latin typeface="Times New Roman" pitchFamily="18" charset="0"/>
                <a:cs typeface="Times New Roman" pitchFamily="18" charset="0"/>
              </a:rPr>
              <a:t>В.М. </a:t>
            </a:r>
            <a:r>
              <a:rPr lang="ru-RU" sz="1200" i="1" dirty="0" err="1" smtClean="0">
                <a:solidFill>
                  <a:srgbClr val="1109A7"/>
                </a:solidFill>
                <a:latin typeface="Times New Roman" pitchFamily="18" charset="0"/>
                <a:cs typeface="Times New Roman" pitchFamily="18" charset="0"/>
              </a:rPr>
              <a:t>Пенчуков</a:t>
            </a:r>
            <a:endParaRPr lang="ru-RU" sz="1200" i="1" dirty="0">
              <a:solidFill>
                <a:srgbClr val="1109A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0B07-9A23-456D-AD9E-B985E72A67E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7251</TotalTime>
  <Words>2387</Words>
  <Application>Microsoft Office PowerPoint</Application>
  <PresentationFormat>Экран (4:3)</PresentationFormat>
  <Paragraphs>371</Paragraphs>
  <Slides>44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Оформление по умолчанию</vt:lpstr>
      <vt:lpstr>CorelDRAW</vt:lpstr>
      <vt:lpstr>Презентация PowerPoint</vt:lpstr>
      <vt:lpstr>Презентация PowerPoint</vt:lpstr>
      <vt:lpstr>Деканы агрономического факультета</vt:lpstr>
      <vt:lpstr>Деканы агрономического факультета</vt:lpstr>
      <vt:lpstr>Презентация PowerPoint</vt:lpstr>
      <vt:lpstr>Кафедра земледелия (1943 г.)</vt:lpstr>
      <vt:lpstr>Кафедра агрохимии (1953 г.)</vt:lpstr>
      <vt:lpstr>Кафедра ботаники (1948 г.)</vt:lpstr>
      <vt:lpstr>Выдающиеся ученые агрономического факультета</vt:lpstr>
      <vt:lpstr>Выдающиеся ученые факультета защиты растений</vt:lpstr>
      <vt:lpstr>Презентация PowerPoint</vt:lpstr>
      <vt:lpstr>Презентация PowerPoint</vt:lpstr>
      <vt:lpstr>Лаборатория агрохимического анализа</vt:lpstr>
      <vt:lpstr>Презентация PowerPoint</vt:lpstr>
      <vt:lpstr>Лаборатория «Мини-Росреестр», ауд.277</vt:lpstr>
      <vt:lpstr>Презентация PowerPoint</vt:lpstr>
      <vt:lpstr>Учебно-воспитательный центр, 2013- 2014 гг.</vt:lpstr>
      <vt:lpstr>Создание зимнего сада университета (2014 г.)</vt:lpstr>
      <vt:lpstr>Совершенствование материально-технической базы факультетов, 2015 год</vt:lpstr>
      <vt:lpstr>Совершенствование материально технической базы факультетов (2016-2017 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Руководители научных школ и направлений</vt:lpstr>
      <vt:lpstr>Кафедра агрохимии и физиологии растений</vt:lpstr>
      <vt:lpstr>История, ученые, научные достижения кафедры агрохимии и физиологии растений</vt:lpstr>
      <vt:lpstr>Кафедра общего земледелия, растениеводства,  селекции и семеноводства им. проф. Ф.И. Бобрышева</vt:lpstr>
      <vt:lpstr>История, ученые кафедры общего земледелия, растениеводства, селекции и семеноводства  им. Ф.И. Бобрышева</vt:lpstr>
      <vt:lpstr>Научные направления кафедры общего земледелия, растениеводства, селекции и семеноводства  им. Ф.И. Бобрышева</vt:lpstr>
      <vt:lpstr>Презентация PowerPoint</vt:lpstr>
      <vt:lpstr>История, ученые, научные достижения кафедры почвоведения им. профессора В.И. Тюльпанова</vt:lpstr>
      <vt:lpstr>Презентация PowerPoint</vt:lpstr>
      <vt:lpstr>История, ученые, научные достижения кафедры производства и переработки продуктов питания из растительного сырья</vt:lpstr>
      <vt:lpstr>Кафедра землеустройства и кадастра </vt:lpstr>
      <vt:lpstr>История, ученые, научные достижения кафедры землеустройства и кадастра</vt:lpstr>
      <vt:lpstr>Презентация PowerPoint</vt:lpstr>
      <vt:lpstr>История, ученые, научные достижения кафедры химии и защиты растений</vt:lpstr>
      <vt:lpstr>Презентация PowerPoint</vt:lpstr>
      <vt:lpstr>История, ученые, научные достижения кафедры экологии ландшафтного строительства</vt:lpstr>
      <vt:lpstr>Основная литература</vt:lpstr>
      <vt:lpstr>Презентация PowerPoint</vt:lpstr>
    </vt:vector>
  </TitlesOfParts>
  <Company>СтГАУ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Селекция</dc:creator>
  <cp:lastModifiedBy>Люба</cp:lastModifiedBy>
  <cp:revision>407</cp:revision>
  <cp:lastPrinted>2017-11-22T06:57:51Z</cp:lastPrinted>
  <dcterms:created xsi:type="dcterms:W3CDTF">2004-06-14T08:05:24Z</dcterms:created>
  <dcterms:modified xsi:type="dcterms:W3CDTF">2020-09-14T08:03:52Z</dcterms:modified>
</cp:coreProperties>
</file>